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24" r:id="rId1"/>
  </p:sldMasterIdLst>
  <p:notesMasterIdLst>
    <p:notesMasterId r:id="rId19"/>
  </p:notesMasterIdLst>
  <p:handoutMasterIdLst>
    <p:handoutMasterId r:id="rId20"/>
  </p:handoutMasterIdLst>
  <p:sldIdLst>
    <p:sldId id="256" r:id="rId2"/>
    <p:sldId id="424" r:id="rId3"/>
    <p:sldId id="511" r:id="rId4"/>
    <p:sldId id="425" r:id="rId5"/>
    <p:sldId id="426" r:id="rId6"/>
    <p:sldId id="427" r:id="rId7"/>
    <p:sldId id="429" r:id="rId8"/>
    <p:sldId id="428" r:id="rId9"/>
    <p:sldId id="430" r:id="rId10"/>
    <p:sldId id="433" r:id="rId11"/>
    <p:sldId id="434" r:id="rId12"/>
    <p:sldId id="435" r:id="rId13"/>
    <p:sldId id="436" r:id="rId14"/>
    <p:sldId id="443" r:id="rId15"/>
    <p:sldId id="444" r:id="rId16"/>
    <p:sldId id="512" r:id="rId17"/>
    <p:sldId id="441" r:id="rId18"/>
  </p:sldIdLst>
  <p:sldSz cx="9144000" cy="6858000" type="screen4x3"/>
  <p:notesSz cx="6797675" cy="9926638"/>
  <p:defaultTextStyle>
    <a:defPPr>
      <a:defRPr lang="gl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0" autoAdjust="0"/>
    <p:restoredTop sz="74225" autoAdjust="0"/>
  </p:normalViewPr>
  <p:slideViewPr>
    <p:cSldViewPr>
      <p:cViewPr>
        <p:scale>
          <a:sx n="60" d="100"/>
          <a:sy n="60" d="100"/>
        </p:scale>
        <p:origin x="-2496" y="-9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0" rIns="95561" bIns="47780" numCol="1" anchor="t" anchorCtr="0" compatLnSpc="1">
            <a:prstTxWarp prst="textNoShape">
              <a:avLst/>
            </a:prstTxWarp>
          </a:bodyPr>
          <a:lstStyle>
            <a:lvl1pPr defTabSz="95627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0" rIns="95561" bIns="47780" numCol="1" anchor="t" anchorCtr="0" compatLnSpc="1">
            <a:prstTxWarp prst="textNoShape">
              <a:avLst/>
            </a:prstTxWarp>
          </a:bodyPr>
          <a:lstStyle>
            <a:lvl1pPr algn="r" defTabSz="95627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0" rIns="95561" bIns="47780" numCol="1" anchor="b" anchorCtr="0" compatLnSpc="1">
            <a:prstTxWarp prst="textNoShape">
              <a:avLst/>
            </a:prstTxWarp>
          </a:bodyPr>
          <a:lstStyle>
            <a:lvl1pPr defTabSz="95627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0" rIns="95561" bIns="47780" numCol="1" anchor="b" anchorCtr="0" compatLnSpc="1">
            <a:prstTxWarp prst="textNoShape">
              <a:avLst/>
            </a:prstTxWarp>
          </a:bodyPr>
          <a:lstStyle>
            <a:lvl1pPr algn="r" defTabSz="956270">
              <a:defRPr sz="1300">
                <a:latin typeface="Arial" charset="0"/>
              </a:defRPr>
            </a:lvl1pPr>
          </a:lstStyle>
          <a:p>
            <a:pPr>
              <a:defRPr/>
            </a:pPr>
            <a:fld id="{34EA5F78-911D-4838-A802-032034630CF2}" type="slidenum">
              <a:rPr lang="gl-ES"/>
              <a:pPr>
                <a:defRPr/>
              </a:pPr>
              <a:t>‹Nr.›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8786183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0" rIns="95561" bIns="47780" numCol="1" anchor="t" anchorCtr="0" compatLnSpc="1">
            <a:prstTxWarp prst="textNoShape">
              <a:avLst/>
            </a:prstTxWarp>
          </a:bodyPr>
          <a:lstStyle>
            <a:lvl1pPr defTabSz="95627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0" rIns="95561" bIns="47780" numCol="1" anchor="t" anchorCtr="0" compatLnSpc="1">
            <a:prstTxWarp prst="textNoShape">
              <a:avLst/>
            </a:prstTxWarp>
          </a:bodyPr>
          <a:lstStyle>
            <a:lvl1pPr algn="r" defTabSz="95627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0" rIns="95561" bIns="477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l-ES" noProof="0" smtClean="0"/>
              <a:t>Haga clic para modificar el estilo de texto del patrón</a:t>
            </a:r>
          </a:p>
          <a:p>
            <a:pPr lvl="1"/>
            <a:r>
              <a:rPr lang="gl-ES" noProof="0" smtClean="0"/>
              <a:t>Segundo nivel</a:t>
            </a:r>
          </a:p>
          <a:p>
            <a:pPr lvl="2"/>
            <a:r>
              <a:rPr lang="gl-ES" noProof="0" smtClean="0"/>
              <a:t>Tercer nivel</a:t>
            </a:r>
          </a:p>
          <a:p>
            <a:pPr lvl="3"/>
            <a:r>
              <a:rPr lang="gl-ES" noProof="0" smtClean="0"/>
              <a:t>Cuarto nivel</a:t>
            </a:r>
          </a:p>
          <a:p>
            <a:pPr lvl="4"/>
            <a:r>
              <a:rPr lang="gl-ES" noProof="0" smtClean="0"/>
              <a:t>Quinto nivel</a:t>
            </a:r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0" rIns="95561" bIns="47780" numCol="1" anchor="b" anchorCtr="0" compatLnSpc="1">
            <a:prstTxWarp prst="textNoShape">
              <a:avLst/>
            </a:prstTxWarp>
          </a:bodyPr>
          <a:lstStyle>
            <a:lvl1pPr defTabSz="95627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0" rIns="95561" bIns="47780" numCol="1" anchor="b" anchorCtr="0" compatLnSpc="1">
            <a:prstTxWarp prst="textNoShape">
              <a:avLst/>
            </a:prstTxWarp>
          </a:bodyPr>
          <a:lstStyle>
            <a:lvl1pPr algn="r" defTabSz="956270">
              <a:defRPr sz="1300">
                <a:latin typeface="Arial" charset="0"/>
              </a:defRPr>
            </a:lvl1pPr>
          </a:lstStyle>
          <a:p>
            <a:pPr>
              <a:defRPr/>
            </a:pPr>
            <a:fld id="{1A6844BF-9119-4D2C-AE8F-292FFC467115}" type="slidenum">
              <a:rPr lang="gl-ES"/>
              <a:pPr>
                <a:defRPr/>
              </a:pPr>
              <a:t>‹Nr.›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0753133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2765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34479BE0-2F27-4EB2-9C5B-61FF2080036C}" type="slidenum">
              <a:rPr lang="gl-ES" smtClean="0"/>
              <a:pPr defTabSz="955675"/>
              <a:t>1</a:t>
            </a:fld>
            <a:endParaRPr lang="gl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3789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9061E7EB-FF20-4EDF-A061-EEC653D54C88}" type="slidenum">
              <a:rPr lang="gl-ES" smtClean="0"/>
              <a:pPr defTabSz="955675"/>
              <a:t>11</a:t>
            </a:fld>
            <a:endParaRPr lang="gl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389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2B00993A-C637-419D-B4B9-3FBF73B1189A}" type="slidenum">
              <a:rPr lang="gl-ES" smtClean="0"/>
              <a:pPr defTabSz="955675"/>
              <a:t>12</a:t>
            </a:fld>
            <a:endParaRPr lang="gl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399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482C49FE-9C65-4E5F-8911-239021BE4BA7}" type="slidenum">
              <a:rPr lang="gl-ES" smtClean="0"/>
              <a:pPr defTabSz="955675"/>
              <a:t>13</a:t>
            </a:fld>
            <a:endParaRPr lang="gl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ES" smtClean="0"/>
              <a:t> </a:t>
            </a:r>
          </a:p>
        </p:txBody>
      </p:sp>
      <p:sp>
        <p:nvSpPr>
          <p:cNvPr id="430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BDE5DA46-C746-46AC-A442-3B356A6E70B2}" type="slidenum">
              <a:rPr lang="gl-ES" smtClean="0"/>
              <a:pPr defTabSz="955675"/>
              <a:t>14</a:t>
            </a:fld>
            <a:endParaRPr lang="gl-E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ES" smtClean="0"/>
              <a:t> </a:t>
            </a:r>
          </a:p>
        </p:txBody>
      </p:sp>
      <p:sp>
        <p:nvSpPr>
          <p:cNvPr id="440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E555E05D-F804-4304-9D53-C32B6E4CC011}" type="slidenum">
              <a:rPr lang="gl-ES" smtClean="0"/>
              <a:pPr defTabSz="955675"/>
              <a:t>15</a:t>
            </a:fld>
            <a:endParaRPr lang="gl-E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ES" smtClean="0"/>
              <a:t> </a:t>
            </a:r>
          </a:p>
        </p:txBody>
      </p:sp>
      <p:sp>
        <p:nvSpPr>
          <p:cNvPr id="450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29EE161F-F772-4AC8-912A-0B4EE49095A7}" type="slidenum">
              <a:rPr lang="gl-ES" smtClean="0"/>
              <a:pPr defTabSz="955675"/>
              <a:t>17</a:t>
            </a:fld>
            <a:endParaRPr lang="gl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2970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2C884C4A-C588-4AC2-82E9-CC6560274372}" type="slidenum">
              <a:rPr lang="gl-ES" smtClean="0"/>
              <a:pPr defTabSz="955675"/>
              <a:t>2</a:t>
            </a:fld>
            <a:endParaRPr lang="gl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3072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B55D332F-9120-4476-B275-AA7B07F074C2}" type="slidenum">
              <a:rPr lang="gl-ES" smtClean="0"/>
              <a:pPr defTabSz="955675"/>
              <a:t>4</a:t>
            </a:fld>
            <a:endParaRPr lang="gl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3174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E7949297-8750-4659-8EFF-87CAA44E8996}" type="slidenum">
              <a:rPr lang="gl-ES" smtClean="0"/>
              <a:pPr defTabSz="955675"/>
              <a:t>5</a:t>
            </a:fld>
            <a:endParaRPr lang="gl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3277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A57A72D1-3566-4EE8-BBCE-72B61AA5ABCE}" type="slidenum">
              <a:rPr lang="gl-ES" smtClean="0"/>
              <a:pPr defTabSz="955675"/>
              <a:t>6</a:t>
            </a:fld>
            <a:endParaRPr lang="gl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3379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C6825E86-17E4-43C1-B810-3DEC0B37CD02}" type="slidenum">
              <a:rPr lang="gl-ES" smtClean="0"/>
              <a:pPr defTabSz="955675"/>
              <a:t>7</a:t>
            </a:fld>
            <a:endParaRPr lang="gl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3482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EF9DBF84-8D73-4D54-929A-CBDDC56D52B5}" type="slidenum">
              <a:rPr lang="gl-ES" smtClean="0"/>
              <a:pPr defTabSz="955675"/>
              <a:t>8</a:t>
            </a:fld>
            <a:endParaRPr lang="gl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3584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3A2509AF-EFE2-4DE3-B1E5-8861042249D7}" type="slidenum">
              <a:rPr lang="gl-ES" smtClean="0"/>
              <a:pPr defTabSz="955675"/>
              <a:t>9</a:t>
            </a:fld>
            <a:endParaRPr lang="gl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3686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A7128989-A681-4561-8BA9-BFFD88C99F3E}" type="slidenum">
              <a:rPr lang="gl-ES" smtClean="0"/>
              <a:pPr defTabSz="955675"/>
              <a:t>10</a:t>
            </a:fld>
            <a:endParaRPr lang="gl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4 Rectángulo redondeado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9 Rectángulo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DF8A14B-5BE5-483C-8E4D-D6D972AB921C}" type="slidenum">
              <a:rPr lang="gl-ES"/>
              <a:pPr>
                <a:defRPr/>
              </a:pPr>
              <a:t>‹Nr.›</a:t>
            </a:fld>
            <a:endParaRPr lang="gl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0E712-6BE3-4989-8259-B1EFF6CF5E4B}" type="slidenum">
              <a:rPr lang="gl-ES"/>
              <a:pPr>
                <a:defRPr/>
              </a:pPr>
              <a:t>‹Nr.›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A8BF4-3BC0-4D63-9FB5-3EB71CB7CC91}" type="slidenum">
              <a:rPr lang="gl-ES"/>
              <a:pPr>
                <a:defRPr/>
              </a:pPr>
              <a:t>‹Nr.›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6E0C4-F7DA-4B9B-B706-DFE7CD3C2F20}" type="slidenum">
              <a:rPr lang="gl-ES"/>
              <a:pPr>
                <a:defRPr/>
              </a:pPr>
              <a:t>‹Nr.›</a:t>
            </a:fld>
            <a:endParaRPr lang="gl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4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7 Rectángulo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45FCF-4062-496D-B7C7-F7EE2EC82189}" type="slidenum">
              <a:rPr lang="gl-ES"/>
              <a:pPr>
                <a:defRPr/>
              </a:pPr>
              <a:t>‹Nr.›</a:t>
            </a:fld>
            <a:endParaRPr lang="gl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73C57-C30D-4268-BF6A-E6325B6C7B2E}" type="slidenum">
              <a:rPr lang="gl-ES"/>
              <a:pPr>
                <a:defRPr/>
              </a:pPr>
              <a:t>‹Nr.›</a:t>
            </a:fld>
            <a:endParaRPr lang="gl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30E15-98C1-4539-AADE-C782A1BBD3C0}" type="slidenum">
              <a:rPr lang="gl-ES"/>
              <a:pPr>
                <a:defRPr/>
              </a:pPr>
              <a:t>‹Nr.›</a:t>
            </a:fld>
            <a:endParaRPr lang="gl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A6D81-5868-4491-8C19-035B084D17B1}" type="slidenum">
              <a:rPr lang="gl-ES"/>
              <a:pPr>
                <a:defRPr/>
              </a:pPr>
              <a:t>‹Nr.›</a:t>
            </a:fld>
            <a:endParaRPr lang="gl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85C70-61CA-4ECE-B2BF-682A1CBB4E84}" type="slidenum">
              <a:rPr lang="gl-ES"/>
              <a:pPr>
                <a:defRPr/>
              </a:pPr>
              <a:t>‹Nr.›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5 Rectángulo redondeado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6FDC9-EFF8-454B-A1FF-B1381F44963B}" type="slidenum">
              <a:rPr lang="gl-ES"/>
              <a:pPr>
                <a:defRPr/>
              </a:pPr>
              <a:t>‹Nr.›</a:t>
            </a:fld>
            <a:endParaRPr lang="gl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8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D365B-4802-4DAA-91B3-2C7E5EA12C97}" type="slidenum">
              <a:rPr lang="gl-ES"/>
              <a:pPr>
                <a:defRPr/>
              </a:pPr>
              <a:t>‹Nr.›</a:t>
            </a:fld>
            <a:endParaRPr lang="gl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21 Marcador de título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9208E49A-A430-47FD-9DAB-941BFE3303F8}" type="slidenum">
              <a:rPr lang="gl-ES"/>
              <a:pPr>
                <a:defRPr/>
              </a:pPr>
              <a:t>‹Nr.›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12" r:id="rId1"/>
    <p:sldLayoutId id="2147484605" r:id="rId2"/>
    <p:sldLayoutId id="2147484613" r:id="rId3"/>
    <p:sldLayoutId id="2147484606" r:id="rId4"/>
    <p:sldLayoutId id="2147484607" r:id="rId5"/>
    <p:sldLayoutId id="2147484608" r:id="rId6"/>
    <p:sldLayoutId id="2147484609" r:id="rId7"/>
    <p:sldLayoutId id="2147484614" r:id="rId8"/>
    <p:sldLayoutId id="2147484615" r:id="rId9"/>
    <p:sldLayoutId id="2147484610" r:id="rId10"/>
    <p:sldLayoutId id="214748461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30213" y="4714875"/>
            <a:ext cx="8713787" cy="1752600"/>
          </a:xfrm>
        </p:spPr>
        <p:txBody>
          <a:bodyPr/>
          <a:lstStyle/>
          <a:p>
            <a:pPr eaLnBrk="1" hangingPunct="1"/>
            <a:r>
              <a:rPr lang="gl-ES" sz="3000" dirty="0" smtClean="0"/>
              <a:t>Orientación</a:t>
            </a:r>
            <a:endParaRPr lang="gl-ES" sz="3000" dirty="0" smtClean="0"/>
          </a:p>
        </p:txBody>
      </p:sp>
      <p:sp>
        <p:nvSpPr>
          <p:cNvPr id="307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714375" y="1214438"/>
            <a:ext cx="7531100" cy="1428750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gl-ES" i="1" dirty="0" smtClean="0"/>
              <a:t/>
            </a:r>
            <a:br>
              <a:rPr lang="gl-ES" i="1" dirty="0" smtClean="0"/>
            </a:br>
            <a:r>
              <a:rPr lang="gl-ES" i="1" dirty="0" smtClean="0">
                <a:solidFill>
                  <a:schemeClr val="tx1"/>
                </a:solidFill>
              </a:rPr>
              <a:t>                           </a:t>
            </a:r>
            <a:r>
              <a:rPr lang="gl-ES" sz="10700" i="1" dirty="0" smtClean="0">
                <a:solidFill>
                  <a:schemeClr val="tx1"/>
                </a:solidFill>
              </a:rPr>
              <a:t>E.S.O   </a:t>
            </a:r>
            <a:r>
              <a:rPr lang="gl-ES" sz="8000" i="1" dirty="0" smtClean="0">
                <a:solidFill>
                  <a:schemeClr val="tx1"/>
                </a:solidFill>
              </a:rPr>
              <a:t/>
            </a:r>
            <a:br>
              <a:rPr lang="gl-ES" sz="8000" i="1" dirty="0" smtClean="0">
                <a:solidFill>
                  <a:schemeClr val="tx1"/>
                </a:solidFill>
              </a:rPr>
            </a:br>
            <a:r>
              <a:rPr lang="gl-ES" sz="3100" i="1" dirty="0" smtClean="0">
                <a:solidFill>
                  <a:schemeClr val="tx1"/>
                </a:solidFill>
              </a:rPr>
              <a:t>.</a:t>
            </a:r>
            <a:endParaRPr lang="gl-ES" sz="3100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gl-ES" sz="3600" b="1" i="1" smtClean="0">
                <a:solidFill>
                  <a:schemeClr val="accent2"/>
                </a:solidFill>
              </a:rPr>
              <a:t>Avaliación e promoción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675" cy="4572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gl-ES" sz="2400" dirty="0" smtClean="0"/>
              <a:t>A avaliación será </a:t>
            </a:r>
            <a:r>
              <a:rPr lang="gl-ES" sz="2400" b="1" dirty="0" smtClean="0"/>
              <a:t>continua formativa e integradora. 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gl-ES" sz="2400" dirty="0" smtClean="0"/>
              <a:t>O alumno/a </a:t>
            </a:r>
            <a:r>
              <a:rPr lang="gl-ES" sz="2400" b="1" dirty="0" smtClean="0"/>
              <a:t>promocionará </a:t>
            </a:r>
            <a:r>
              <a:rPr lang="gl-ES" sz="2400" dirty="0" smtClean="0"/>
              <a:t>de curso cando teña</a:t>
            </a:r>
            <a:r>
              <a:rPr lang="gl-ES" sz="2400" b="1" dirty="0" smtClean="0"/>
              <a:t> superadas todas as materias </a:t>
            </a:r>
            <a:r>
              <a:rPr lang="gl-ES" sz="2400" dirty="0" smtClean="0"/>
              <a:t>cursadas </a:t>
            </a:r>
            <a:r>
              <a:rPr lang="gl-ES" sz="2400" b="1" dirty="0" smtClean="0"/>
              <a:t>ou teña avaliación negativa en </a:t>
            </a:r>
            <a:r>
              <a:rPr lang="gl-ES" sz="2400" b="1" u="sng" dirty="0" smtClean="0"/>
              <a:t>dúas</a:t>
            </a:r>
            <a:r>
              <a:rPr lang="gl-ES" sz="2400" b="1" dirty="0" smtClean="0"/>
              <a:t> materias como máximo.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gl-ES" sz="2400" dirty="0" smtClean="0"/>
              <a:t>O alumno/a</a:t>
            </a:r>
            <a:r>
              <a:rPr lang="gl-ES" sz="2400" b="1" dirty="0" smtClean="0"/>
              <a:t> repetirá </a:t>
            </a:r>
            <a:r>
              <a:rPr lang="gl-ES" sz="2400" dirty="0" smtClean="0"/>
              <a:t>curso cando teña </a:t>
            </a:r>
            <a:r>
              <a:rPr lang="gl-ES" sz="2400" b="1" dirty="0" smtClean="0"/>
              <a:t>avaliación negativa en </a:t>
            </a:r>
            <a:r>
              <a:rPr lang="gl-ES" sz="2400" b="1" u="sng" dirty="0" smtClean="0"/>
              <a:t>tres ou máis</a:t>
            </a:r>
            <a:r>
              <a:rPr lang="gl-ES" sz="2400" b="1" dirty="0" smtClean="0"/>
              <a:t> materias, ou en </a:t>
            </a:r>
            <a:r>
              <a:rPr lang="gl-ES" sz="2400" b="1" u="sng" dirty="0" smtClean="0"/>
              <a:t>dúas</a:t>
            </a:r>
            <a:r>
              <a:rPr lang="gl-ES" sz="2400" b="1" dirty="0" smtClean="0"/>
              <a:t> materias cando sexan </a:t>
            </a:r>
            <a:r>
              <a:rPr lang="gl-ES" sz="2400" b="1" u="sng" dirty="0" smtClean="0"/>
              <a:t>Matemáticas e Lingua  de xeito simultáneo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gl-ES" sz="24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gl-ES" sz="24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/>
          </a:p>
        </p:txBody>
      </p:sp>
      <p:sp>
        <p:nvSpPr>
          <p:cNvPr id="16388" name="3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675" cy="4572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s-ES" b="1" smtClean="0"/>
              <a:t> </a:t>
            </a:r>
          </a:p>
          <a:p>
            <a:pPr eaLnBrk="1" hangingPunct="1"/>
            <a:endParaRPr lang="es-ES" b="1" smtClean="0"/>
          </a:p>
        </p:txBody>
      </p:sp>
      <p:pic>
        <p:nvPicPr>
          <p:cNvPr id="16389" name="4 Imagen" descr="avaliación3º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88" y="2143125"/>
            <a:ext cx="2786062" cy="277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25487"/>
          </a:xfrm>
        </p:spPr>
        <p:txBody>
          <a:bodyPr/>
          <a:lstStyle/>
          <a:p>
            <a:pPr eaLnBrk="1" hangingPunct="1"/>
            <a:r>
              <a:rPr lang="gl-ES" sz="3200" b="1" i="1" smtClean="0">
                <a:solidFill>
                  <a:schemeClr val="accent2"/>
                </a:solidFill>
              </a:rPr>
              <a:t>Excepcións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675" cy="4572000"/>
          </a:xfrm>
        </p:spPr>
        <p:txBody>
          <a:bodyPr>
            <a:normAutofit fontScale="77500" lnSpcReduction="20000"/>
          </a:bodyPr>
          <a:lstStyle/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gl-ES" dirty="0" smtClean="0"/>
              <a:t>De forma </a:t>
            </a:r>
            <a:r>
              <a:rPr lang="gl-ES" b="1" dirty="0" smtClean="0"/>
              <a:t>excepcional </a:t>
            </a:r>
            <a:r>
              <a:rPr lang="gl-ES" dirty="0" smtClean="0"/>
              <a:t>poderase autorizar a promoción con avaliación negativa en </a:t>
            </a:r>
            <a:r>
              <a:rPr lang="gl-ES" b="1" u="sng" dirty="0" smtClean="0"/>
              <a:t>tres</a:t>
            </a:r>
            <a:r>
              <a:rPr lang="gl-ES" dirty="0" smtClean="0"/>
              <a:t> materias </a:t>
            </a:r>
            <a:r>
              <a:rPr lang="gl-ES" u="sng" dirty="0" smtClean="0"/>
              <a:t>cando se dean conxuntamente as seguintes condicións: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AutoNum type="alphaLcParenR"/>
              <a:defRPr/>
            </a:pPr>
            <a:r>
              <a:rPr lang="gl-ES" sz="2100" dirty="0" smtClean="0"/>
              <a:t>Que dúas das materias con avaliación negativa </a:t>
            </a:r>
            <a:r>
              <a:rPr lang="gl-ES" sz="2100" b="1" dirty="0" smtClean="0"/>
              <a:t>non sexan simultaneamente Matemáticas e Lingua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AutoNum type="alphaLcParenR"/>
              <a:defRPr/>
            </a:pPr>
            <a:r>
              <a:rPr lang="gl-ES" sz="2100" dirty="0" smtClean="0"/>
              <a:t>Que o equipo docente considere que a natureza das materias con avaliación negativa non impide ao alumno/a seguir con éxito o curso seguinte, que ten expectativas favorables de recuperación e que a promoción beneficiará a súa evolución académica.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AutoNum type="alphaLcParenR"/>
              <a:defRPr/>
            </a:pPr>
            <a:r>
              <a:rPr lang="gl-ES" sz="2100" dirty="0" smtClean="0"/>
              <a:t>E que se apliquen ao alumno/a as medidas de atención educativa propostas no </a:t>
            </a:r>
            <a:r>
              <a:rPr lang="gl-ES" sz="2100" b="1" dirty="0" smtClean="0"/>
              <a:t>consello orientador.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675" cy="4572000"/>
          </a:xfrm>
        </p:spPr>
        <p:txBody>
          <a:bodyPr/>
          <a:lstStyle/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Font typeface="Wingdings 2"/>
              <a:buChar char=""/>
              <a:defRPr/>
            </a:pPr>
            <a:r>
              <a:rPr lang="gl-ES" sz="1800" b="1" dirty="0" smtClean="0">
                <a:solidFill>
                  <a:prstClr val="black"/>
                </a:solidFill>
              </a:rPr>
              <a:t>Tamén, de xeito excepcional, </a:t>
            </a:r>
            <a:r>
              <a:rPr lang="gl-ES" sz="1800" dirty="0" smtClean="0">
                <a:solidFill>
                  <a:prstClr val="black"/>
                </a:solidFill>
              </a:rPr>
              <a:t>poderase autorizar a promoción con avaliación negativa en </a:t>
            </a:r>
            <a:r>
              <a:rPr lang="gl-ES" sz="1800" b="1" dirty="0" smtClean="0">
                <a:solidFill>
                  <a:prstClr val="black"/>
                </a:solidFill>
              </a:rPr>
              <a:t>Matemáticas e Lingua </a:t>
            </a:r>
            <a:r>
              <a:rPr lang="gl-ES" sz="1800" dirty="0" smtClean="0">
                <a:solidFill>
                  <a:prstClr val="black"/>
                </a:solidFill>
              </a:rPr>
              <a:t>cando o equipo docente considere que o alumno/a pode seguir con éxito o curso seguinte, que ten expectativas favorables de recuperación e que a promoción beneficiará a súa evolución académica, e </a:t>
            </a:r>
            <a:r>
              <a:rPr lang="gl-ES" sz="1800" u="sng" dirty="0" smtClean="0">
                <a:solidFill>
                  <a:prstClr val="black"/>
                </a:solidFill>
              </a:rPr>
              <a:t>sempre que se apliquen ao alumno/a as medidas de atención educativa propostas no </a:t>
            </a:r>
            <a:r>
              <a:rPr lang="gl-ES" sz="1800" b="1" u="sng" dirty="0" smtClean="0">
                <a:solidFill>
                  <a:prstClr val="black"/>
                </a:solidFill>
              </a:rPr>
              <a:t>consello orientador.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es-ES" dirty="0"/>
          </a:p>
        </p:txBody>
      </p:sp>
      <p:pic>
        <p:nvPicPr>
          <p:cNvPr id="17413" name="4 Imagen" descr="excepcion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75" y="214313"/>
            <a:ext cx="785813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gl-ES" sz="3200" b="1" i="1" smtClean="0">
                <a:solidFill>
                  <a:schemeClr val="accent2"/>
                </a:solidFill>
              </a:rPr>
              <a:t>Repeticións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gl-ES" sz="2100" dirty="0" smtClean="0"/>
              <a:t>Quen </a:t>
            </a:r>
            <a:r>
              <a:rPr lang="gl-ES" sz="2100" dirty="0" err="1" smtClean="0"/>
              <a:t>promocione</a:t>
            </a:r>
            <a:r>
              <a:rPr lang="gl-ES" sz="2100" dirty="0" smtClean="0"/>
              <a:t> sen superar todas as materias ten que matricularse das materias non superadas, seguirá os </a:t>
            </a:r>
            <a:r>
              <a:rPr lang="gl-ES" sz="2100" b="1" dirty="0" smtClean="0"/>
              <a:t>programas de reforzo que estableza o equipo docente</a:t>
            </a:r>
            <a:r>
              <a:rPr lang="gl-ES" sz="2100" dirty="0" smtClean="0"/>
              <a:t> e deberá superar as avaliacións correspondentes a ditos programas.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gl-ES" sz="2100" b="1" dirty="0" smtClean="0"/>
              <a:t>Poderase repetir </a:t>
            </a:r>
            <a:r>
              <a:rPr lang="gl-ES" sz="2100" dirty="0" smtClean="0"/>
              <a:t>o mesmo curso </a:t>
            </a:r>
            <a:r>
              <a:rPr lang="gl-ES" sz="2100" b="1" dirty="0" smtClean="0"/>
              <a:t>UNHA SOA VEZ e DÚAS VECES como  máximo dentro da etapa</a:t>
            </a:r>
            <a:r>
              <a:rPr lang="gl-ES" sz="2100" dirty="0" smtClean="0"/>
              <a:t>. </a:t>
            </a:r>
          </a:p>
          <a:p>
            <a:pPr marL="731838" lvl="1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gl-ES" sz="1900" b="1" dirty="0" smtClean="0"/>
              <a:t>Excepcionalmente</a:t>
            </a:r>
            <a:r>
              <a:rPr lang="gl-ES" sz="1900" dirty="0" smtClean="0"/>
              <a:t>, poderase repetir unha 2ª vez en 4º curso se non se repetiu nos cursos anteriores da etapa. Cando esta 2ª repetición sexa en 3º ou 4º curso, o alumnado terá dereito a permanecer en réxime ordinario cursando a ESO ata os 19 anos, cumpridos no ano en que finalice o curso.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1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gl-ES" sz="21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gl-ES" sz="21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gl-ES" sz="2100" b="1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gl-ES" sz="21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/>
          </a:p>
        </p:txBody>
      </p:sp>
      <p:pic>
        <p:nvPicPr>
          <p:cNvPr id="18436" name="4 Imagen" descr="repetición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1928813"/>
            <a:ext cx="2628900" cy="240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gl-ES" sz="3200" b="1" i="1" smtClean="0">
                <a:solidFill>
                  <a:schemeClr val="accent2"/>
                </a:solidFill>
              </a:rPr>
              <a:t>Consello Orientador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675" cy="4572000"/>
          </a:xfrm>
        </p:spPr>
        <p:txBody>
          <a:bodyPr>
            <a:normAutofit fontScale="92500" lnSpcReduction="20000"/>
          </a:bodyPr>
          <a:lstStyle/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1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gl-ES" sz="2100" dirty="0" smtClean="0"/>
              <a:t>Ao </a:t>
            </a:r>
            <a:r>
              <a:rPr lang="gl-ES" sz="2100" b="1" u="sng" dirty="0" smtClean="0"/>
              <a:t>final de cada curso da E.S.O.</a:t>
            </a:r>
            <a:r>
              <a:rPr lang="gl-ES" sz="2100" dirty="0" smtClean="0"/>
              <a:t> entregaráselles aos pais, nais ou titores legais do alumno/a un </a:t>
            </a:r>
            <a:r>
              <a:rPr lang="gl-ES" sz="2100" b="1" dirty="0" smtClean="0"/>
              <a:t>consello orientador, </a:t>
            </a:r>
            <a:r>
              <a:rPr lang="gl-ES" sz="2100" dirty="0" smtClean="0"/>
              <a:t>que incluirá:</a:t>
            </a:r>
          </a:p>
          <a:p>
            <a:pPr marL="731838" lvl="1" indent="-457200" algn="just" eaLnBrk="1" fontAlgn="auto" hangingPunct="1">
              <a:spcBef>
                <a:spcPts val="580"/>
              </a:spcBef>
              <a:spcAft>
                <a:spcPts val="0"/>
              </a:spcAft>
              <a:buFontTx/>
              <a:buChar char="-"/>
              <a:defRPr/>
            </a:pPr>
            <a:r>
              <a:rPr lang="gl-ES" sz="2000" dirty="0" smtClean="0"/>
              <a:t>Un informe sobre o </a:t>
            </a:r>
            <a:r>
              <a:rPr lang="gl-ES" sz="2000" b="1" dirty="0" smtClean="0"/>
              <a:t>grao de logro dos obxectivos e da adquisición de competencias.</a:t>
            </a:r>
          </a:p>
          <a:p>
            <a:pPr marL="731838" lvl="1" indent="-457200" algn="just" eaLnBrk="1" fontAlgn="auto" hangingPunct="1">
              <a:spcBef>
                <a:spcPts val="580"/>
              </a:spcBef>
              <a:spcAft>
                <a:spcPts val="0"/>
              </a:spcAft>
              <a:buFontTx/>
              <a:buChar char="-"/>
              <a:defRPr/>
            </a:pPr>
            <a:r>
              <a:rPr lang="gl-ES" sz="2000" dirty="0" smtClean="0"/>
              <a:t>Unha </a:t>
            </a:r>
            <a:r>
              <a:rPr lang="gl-ES" sz="2000" b="1" dirty="0" smtClean="0"/>
              <a:t>proposta do itinerario máis adecuado a seguir polo alumno/a</a:t>
            </a:r>
            <a:r>
              <a:rPr lang="gl-ES" sz="2000" dirty="0" smtClean="0"/>
              <a:t>, que poderá incluír a incorporación a un programa de mellora da aprendizaxe e o rendemento ou a un ciclo de Formación Profesional Básica.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Tx/>
              <a:buChar char="-"/>
              <a:defRPr/>
            </a:pPr>
            <a:endParaRPr lang="gl-ES" sz="21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Tx/>
              <a:buChar char="-"/>
              <a:defRPr/>
            </a:pPr>
            <a:endParaRPr lang="gl-ES" sz="2100" b="1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gl-ES" sz="21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/>
          </a:p>
        </p:txBody>
      </p:sp>
      <p:pic>
        <p:nvPicPr>
          <p:cNvPr id="19460" name="5 Marcador de contenido" descr="orientación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157788" y="1928813"/>
            <a:ext cx="3224212" cy="3571875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gl-ES" sz="3200" b="1" i="1" smtClean="0">
                <a:solidFill>
                  <a:schemeClr val="accent2"/>
                </a:solidFill>
              </a:rPr>
              <a:t>Accesos co título da ESO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371975" cy="4910138"/>
          </a:xfrm>
        </p:spPr>
        <p:txBody>
          <a:bodyPr>
            <a:normAutofit/>
          </a:bodyPr>
          <a:lstStyle/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gl-ES" sz="2200" dirty="0" smtClean="0"/>
              <a:t>O título de graduado en E.S.O. permitirá acceder ás ensinanzas </a:t>
            </a:r>
            <a:r>
              <a:rPr lang="gl-ES" sz="2200" dirty="0" err="1" smtClean="0"/>
              <a:t>postobrigatorias</a:t>
            </a:r>
            <a:r>
              <a:rPr lang="gl-ES" sz="2200" dirty="0" smtClean="0"/>
              <a:t> de:</a:t>
            </a:r>
            <a:endParaRPr lang="gl-ES" sz="2200" b="1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gl-ES" sz="2200" b="1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Tx/>
              <a:buChar char="-"/>
              <a:defRPr/>
            </a:pPr>
            <a:r>
              <a:rPr lang="gl-ES" sz="2200" b="1" dirty="0" smtClean="0"/>
              <a:t>Bacharelato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Tx/>
              <a:buChar char="-"/>
              <a:defRPr/>
            </a:pPr>
            <a:r>
              <a:rPr lang="gl-ES" sz="2200" b="1" dirty="0" smtClean="0"/>
              <a:t>F. Profesional de grao medio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Tx/>
              <a:buChar char="-"/>
              <a:defRPr/>
            </a:pPr>
            <a:endParaRPr lang="gl-ES" sz="22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/>
          </a:p>
        </p:txBody>
      </p:sp>
      <p:pic>
        <p:nvPicPr>
          <p:cNvPr id="22532" name="4 Marcador de contenido" descr="accesos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214938" y="2143125"/>
            <a:ext cx="2994025" cy="2643188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gl-ES" sz="3200" b="1" i="1" smtClean="0">
                <a:solidFill>
                  <a:schemeClr val="accent2"/>
                </a:solidFill>
              </a:rPr>
              <a:t>Título de Graduado en Educación Secundaria Obrigatoria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675" cy="4572000"/>
          </a:xfrm>
        </p:spPr>
        <p:txBody>
          <a:bodyPr>
            <a:normAutofit fontScale="92500" lnSpcReduction="20000"/>
          </a:bodyPr>
          <a:lstStyle/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gl-ES" sz="2200" b="1" dirty="0" smtClean="0"/>
              <a:t>No título deberá  constar a opción ou opcións</a:t>
            </a:r>
            <a:r>
              <a:rPr lang="gl-ES" sz="2200" dirty="0" smtClean="0"/>
              <a:t> </a:t>
            </a:r>
            <a:r>
              <a:rPr lang="gl-ES" sz="2200" b="1" dirty="0" smtClean="0"/>
              <a:t>de E.S.O.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gl-ES" sz="2200" dirty="0" smtClean="0"/>
              <a:t>O alumnado que non obteña o título en E.S.O. recibirá unha </a:t>
            </a:r>
            <a:r>
              <a:rPr lang="gl-ES" sz="2200" b="1" dirty="0" smtClean="0"/>
              <a:t>certificación oficial </a:t>
            </a:r>
            <a:r>
              <a:rPr lang="gl-ES" sz="2200" dirty="0" smtClean="0"/>
              <a:t>na que constará o nº de anos cursados, así como o grao de logro dos obxectivos da etapa e de adquisición das competencias correspondentes.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gl-ES" sz="2200" dirty="0" smtClean="0"/>
              <a:t>No caso de obter o Graduado en E.S.O. pola </a:t>
            </a:r>
            <a:r>
              <a:rPr lang="gl-ES" sz="2200" b="1" dirty="0" smtClean="0"/>
              <a:t>superación de proba para persoas maiores de 18 anos</a:t>
            </a:r>
            <a:r>
              <a:rPr lang="gl-ES" sz="2200" dirty="0" smtClean="0"/>
              <a:t>, a </a:t>
            </a:r>
            <a:r>
              <a:rPr lang="gl-ES" sz="2200" b="1" dirty="0" smtClean="0"/>
              <a:t>cualificación final de E.S.O. será a obtida en dita proba.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Tx/>
              <a:buChar char="-"/>
              <a:defRPr/>
            </a:pPr>
            <a:endParaRPr lang="gl-ES" sz="22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/>
          </a:p>
        </p:txBody>
      </p:sp>
      <p:pic>
        <p:nvPicPr>
          <p:cNvPr id="23556" name="4 Marcador de contenido" descr="graduado eso.pn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72063" y="2643188"/>
            <a:ext cx="3419475" cy="1928812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smtClean="0">
                <a:solidFill>
                  <a:schemeClr val="accent2"/>
                </a:solidFill>
              </a:rPr>
              <a:t>Outras opcións se non acado o título da ESO</a:t>
            </a:r>
          </a:p>
        </p:txBody>
      </p:sp>
      <p:sp>
        <p:nvSpPr>
          <p:cNvPr id="24579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675" cy="4572000"/>
          </a:xfrm>
        </p:spPr>
        <p:txBody>
          <a:bodyPr/>
          <a:lstStyle/>
          <a:p>
            <a:r>
              <a:rPr lang="es-ES" smtClean="0"/>
              <a:t>Proposta de acceso á </a:t>
            </a:r>
            <a:r>
              <a:rPr lang="es-ES" b="1" smtClean="0"/>
              <a:t>Formación Profesional Básica</a:t>
            </a:r>
          </a:p>
          <a:p>
            <a:r>
              <a:rPr lang="es-ES" smtClean="0"/>
              <a:t>Educación Secundaria de Adultos, </a:t>
            </a:r>
            <a:r>
              <a:rPr lang="es-ES" b="1" smtClean="0"/>
              <a:t>E.S.A</a:t>
            </a:r>
            <a:r>
              <a:rPr lang="es-ES" smtClean="0"/>
              <a:t> (maiores de 18 anos) </a:t>
            </a:r>
          </a:p>
          <a:p>
            <a:r>
              <a:rPr lang="es-ES" b="1" smtClean="0"/>
              <a:t>Probas libres título da ESO</a:t>
            </a:r>
          </a:p>
          <a:p>
            <a:r>
              <a:rPr lang="es-ES" b="1" smtClean="0"/>
              <a:t>Probas de acceso a Ciclos Formativos de Grado Medio</a:t>
            </a:r>
            <a:r>
              <a:rPr lang="es-ES" smtClean="0"/>
              <a:t> (maiores de 17 anos)</a:t>
            </a:r>
          </a:p>
          <a:p>
            <a:endParaRPr lang="es-ES" smtClean="0"/>
          </a:p>
        </p:txBody>
      </p:sp>
      <p:pic>
        <p:nvPicPr>
          <p:cNvPr id="24580" name="4 Marcador de contenido" descr="caminos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86313" y="1857375"/>
            <a:ext cx="3949700" cy="314325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gl-ES" sz="3200" i="1" smtClean="0">
                <a:solidFill>
                  <a:schemeClr val="accent2"/>
                </a:solidFill>
              </a:rPr>
              <a:t>Proposta de acceso á F. Profesional Básica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00063" y="1447800"/>
            <a:ext cx="4714875" cy="4572000"/>
          </a:xfrm>
        </p:spPr>
        <p:txBody>
          <a:bodyPr>
            <a:normAutofit fontScale="92500" lnSpcReduction="20000"/>
          </a:bodyPr>
          <a:lstStyle/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gl-ES" sz="2200" b="1" dirty="0" smtClean="0"/>
              <a:t>O equipo docente </a:t>
            </a:r>
            <a:r>
              <a:rPr lang="gl-ES" sz="2200" dirty="0" smtClean="0"/>
              <a:t>poderá propoñer aos pais, nais ou titores legais, </a:t>
            </a:r>
            <a:r>
              <a:rPr lang="gl-ES" sz="2200" b="1" dirty="0" smtClean="0"/>
              <a:t>a través do consello orientador</a:t>
            </a:r>
            <a:r>
              <a:rPr lang="gl-ES" sz="2200" dirty="0" smtClean="0"/>
              <a:t>, a incorporación do alumno/a á F. Profesional Básica cando o grao de adquisición das competencias así o aconselle, sempre que cumpran simultaneamente os seguintes </a:t>
            </a:r>
            <a:r>
              <a:rPr lang="gl-ES" sz="2200" b="1" dirty="0" smtClean="0"/>
              <a:t>requisitos: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AutoNum type="alphaLcParenR"/>
              <a:defRPr/>
            </a:pPr>
            <a:r>
              <a:rPr lang="gl-ES" sz="2200" dirty="0" smtClean="0"/>
              <a:t>Ter cumpridos </a:t>
            </a:r>
            <a:r>
              <a:rPr lang="gl-ES" sz="2200" b="1" dirty="0" smtClean="0"/>
              <a:t>15 anos</a:t>
            </a:r>
            <a:r>
              <a:rPr lang="gl-ES" sz="2200" dirty="0" smtClean="0"/>
              <a:t>, ou cumprilos durante o ano natural en curso, e </a:t>
            </a:r>
            <a:r>
              <a:rPr lang="gl-ES" sz="2200" b="1" dirty="0" smtClean="0"/>
              <a:t>non superar os 17 anos no momento de acceso ou durante o ano natural en curso.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AutoNum type="alphaLcParenR"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AutoNum type="alphaLcParenR"/>
              <a:defRPr/>
            </a:pPr>
            <a:r>
              <a:rPr lang="gl-ES" sz="2200" dirty="0" smtClean="0"/>
              <a:t>Ter </a:t>
            </a:r>
            <a:r>
              <a:rPr lang="gl-ES" sz="2200" b="1" dirty="0" smtClean="0"/>
              <a:t>cursado o</a:t>
            </a:r>
            <a:r>
              <a:rPr lang="gl-ES" sz="2200" dirty="0" smtClean="0"/>
              <a:t> </a:t>
            </a:r>
            <a:r>
              <a:rPr lang="gl-ES" sz="2200" b="1" dirty="0" smtClean="0"/>
              <a:t>1º ciclo de E.S.O</a:t>
            </a:r>
            <a:r>
              <a:rPr lang="gl-ES" sz="2200" dirty="0" smtClean="0"/>
              <a:t>. ou, excepcionalmente, ter cursado o </a:t>
            </a:r>
            <a:r>
              <a:rPr lang="gl-ES" sz="2200" b="1" dirty="0" smtClean="0"/>
              <a:t>2º curso da E.S.O.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gl-ES" sz="22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/>
          </a:p>
        </p:txBody>
      </p:sp>
      <p:pic>
        <p:nvPicPr>
          <p:cNvPr id="25604" name="4 Marcador de contenido" descr="consello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786438" y="2928938"/>
            <a:ext cx="2924175" cy="1562100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571500" y="214313"/>
            <a:ext cx="77724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gl-ES" b="1" i="1" dirty="0" smtClean="0">
                <a:solidFill>
                  <a:schemeClr val="accent2">
                    <a:lumMod val="75000"/>
                  </a:schemeClr>
                </a:solidFill>
              </a:rPr>
              <a:t>Organización ESO</a:t>
            </a:r>
            <a:endParaRPr lang="gl-ES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428625" y="1500188"/>
            <a:ext cx="8501063" cy="51435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gl-ES" sz="2200" b="1" dirty="0" smtClean="0"/>
              <a:t>Organízase en materias.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gl-ES" sz="2200" dirty="0" smtClean="0"/>
              <a:t> </a:t>
            </a:r>
            <a:r>
              <a:rPr lang="gl-ES" sz="2200" b="1" dirty="0" smtClean="0"/>
              <a:t>Comprende dous ciclos: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Tx/>
              <a:buChar char="-"/>
              <a:defRPr/>
            </a:pPr>
            <a:r>
              <a:rPr lang="gl-ES" sz="2200" dirty="0" smtClean="0"/>
              <a:t>O 1º ciclo de tres cursos escolares ( 1º, 2º e 3º de ESO)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Tx/>
              <a:buChar char="-"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Tx/>
              <a:buChar char="-"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Tx/>
              <a:buChar char="-"/>
              <a:defRPr/>
            </a:pPr>
            <a:r>
              <a:rPr lang="gl-ES" sz="2200" dirty="0" smtClean="0"/>
              <a:t>O 2º ciclo dun curso (4º de E.S.O.). Terá un </a:t>
            </a:r>
            <a:r>
              <a:rPr lang="gl-ES" sz="2200" b="1" dirty="0" smtClean="0"/>
              <a:t>carácter fundamentalmente propedéutico </a:t>
            </a:r>
            <a:r>
              <a:rPr lang="gl-ES" sz="2200" dirty="0" smtClean="0"/>
              <a:t>(preparación para)</a:t>
            </a:r>
            <a:endParaRPr lang="gl-ES" sz="2200" b="1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Tx/>
              <a:buChar char="-"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gl-ES" sz="2200" dirty="0" smtClean="0"/>
              <a:t>	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/>
          </a:p>
        </p:txBody>
      </p:sp>
      <p:pic>
        <p:nvPicPr>
          <p:cNvPr id="8196" name="4 Marcador de contenido" descr="123.jpg"/>
          <p:cNvPicPr>
            <a:picLocks noGrp="1" noChangeAspect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572250" y="2643188"/>
            <a:ext cx="2233613" cy="1409700"/>
          </a:xfrm>
        </p:spPr>
      </p:pic>
      <p:pic>
        <p:nvPicPr>
          <p:cNvPr id="8197" name="6 Imagen" descr="4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4869160"/>
            <a:ext cx="1643062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7 Imagen" descr="materias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857250"/>
            <a:ext cx="277177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00113" y="0"/>
            <a:ext cx="7772400" cy="83661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En 3º ESO </a:t>
            </a:r>
            <a:r>
              <a:rPr lang="es-ES" dirty="0" err="1" smtClean="0">
                <a:solidFill>
                  <a:schemeClr val="accent2">
                    <a:lumMod val="75000"/>
                  </a:schemeClr>
                </a:solidFill>
              </a:rPr>
              <a:t>decídese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 o itinerario: 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675" cy="498157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s-ES" b="1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ES" b="1" dirty="0" smtClean="0"/>
              <a:t>Matemáticas Académicas 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s-ES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s-ES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s-ES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s-ES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s-ES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ES" b="1" dirty="0" smtClean="0"/>
              <a:t>Matemáticas Aplicadas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675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</a:rPr>
              <a:t>OPCIÓN ENSINANZAS ACADÉMICAS (4º ESO)</a:t>
            </a:r>
          </a:p>
          <a:p>
            <a:pPr marL="822960" lvl="2" eaLnBrk="1" fontAlgn="auto" hangingPunct="1">
              <a:spcBef>
                <a:spcPts val="37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 2"/>
              <a:buChar char=""/>
              <a:defRPr/>
            </a:pPr>
            <a:r>
              <a:rPr lang="es-ES" dirty="0" smtClean="0"/>
              <a:t>Preparación </a:t>
            </a:r>
            <a:r>
              <a:rPr lang="es-ES" dirty="0" smtClean="0"/>
              <a:t>para BAC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s-ES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</a:rPr>
              <a:t>OPCIÓN ENSINANZAS APLICADAS  (4º ESO)</a:t>
            </a:r>
          </a:p>
          <a:p>
            <a:pPr marL="822960" lvl="2" eaLnBrk="1" fontAlgn="auto" hangingPunct="1">
              <a:spcBef>
                <a:spcPts val="37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 2"/>
              <a:buChar char=""/>
              <a:defRPr/>
            </a:pPr>
            <a:r>
              <a:rPr lang="es-ES" dirty="0" smtClean="0"/>
              <a:t>Preparación </a:t>
            </a:r>
            <a:r>
              <a:rPr lang="es-ES" dirty="0" smtClean="0"/>
              <a:t>para FP GRADO MEDIO</a:t>
            </a:r>
          </a:p>
        </p:txBody>
      </p:sp>
      <p:pic>
        <p:nvPicPr>
          <p:cNvPr id="9221" name="4 Imagen" descr="matematicas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63" y="2357438"/>
            <a:ext cx="258127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5 Imagen" descr="matematicas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5013176"/>
            <a:ext cx="2329210" cy="121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Flecha curvada hacia abajo"/>
          <p:cNvSpPr/>
          <p:nvPr/>
        </p:nvSpPr>
        <p:spPr>
          <a:xfrm>
            <a:off x="3786188" y="1000125"/>
            <a:ext cx="1216025" cy="73183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7813"/>
            <a:ext cx="9144000" cy="5794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gl-ES" sz="3200" b="1" i="1" dirty="0" smtClean="0">
                <a:solidFill>
                  <a:schemeClr val="accent2">
                    <a:lumMod val="75000"/>
                  </a:schemeClr>
                </a:solidFill>
              </a:rPr>
              <a:t>Organización do 1º ciclo de E.S.O.</a:t>
            </a:r>
            <a:endParaRPr lang="gl-ES" sz="3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981075"/>
            <a:ext cx="8229600" cy="5876925"/>
          </a:xfrm>
        </p:spPr>
        <p:txBody>
          <a:bodyPr>
            <a:normAutofit/>
          </a:bodyPr>
          <a:lstStyle/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b="1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153785"/>
              </p:ext>
            </p:extLst>
          </p:nvPr>
        </p:nvGraphicFramePr>
        <p:xfrm>
          <a:off x="107950" y="928688"/>
          <a:ext cx="9036249" cy="54873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28860"/>
                <a:gridCol w="3595306"/>
                <a:gridCol w="3012083"/>
              </a:tblGrid>
              <a:tr h="362955">
                <a:tc gridSpan="3">
                  <a:txBody>
                    <a:bodyPr/>
                    <a:lstStyle/>
                    <a:p>
                      <a:pPr algn="ctr"/>
                      <a:r>
                        <a:rPr lang="gl-ES" b="1" dirty="0" smtClean="0">
                          <a:solidFill>
                            <a:schemeClr val="bg1"/>
                          </a:solidFill>
                        </a:rPr>
                        <a:t>Materias de 1º curso</a:t>
                      </a:r>
                      <a:endParaRPr lang="gl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856365">
                <a:tc>
                  <a:txBody>
                    <a:bodyPr/>
                    <a:lstStyle/>
                    <a:p>
                      <a:pPr algn="ctr"/>
                      <a:r>
                        <a:rPr lang="gl-ES" b="1" noProof="0" dirty="0" smtClean="0"/>
                        <a:t>Bloque de </a:t>
                      </a:r>
                      <a:r>
                        <a:rPr lang="gl-ES" b="1" noProof="0" dirty="0" err="1" smtClean="0"/>
                        <a:t>asignaturas</a:t>
                      </a:r>
                      <a:r>
                        <a:rPr lang="gl-ES" b="1" noProof="0" dirty="0" smtClean="0"/>
                        <a:t> </a:t>
                      </a:r>
                      <a:r>
                        <a:rPr lang="gl-ES" b="1" noProof="0" dirty="0" err="1" smtClean="0"/>
                        <a:t>troncais</a:t>
                      </a:r>
                      <a:r>
                        <a:rPr lang="gl-ES" b="1" noProof="0" dirty="0" smtClean="0"/>
                        <a:t> (5)</a:t>
                      </a:r>
                      <a:endParaRPr lang="gl-ES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b="1" noProof="0" dirty="0" smtClean="0"/>
                        <a:t>Bloque de </a:t>
                      </a:r>
                      <a:r>
                        <a:rPr lang="gl-ES" b="1" noProof="0" dirty="0" err="1" smtClean="0"/>
                        <a:t>asignaturas</a:t>
                      </a:r>
                      <a:r>
                        <a:rPr lang="gl-ES" b="1" noProof="0" dirty="0" smtClean="0"/>
                        <a:t> específicas (4)</a:t>
                      </a:r>
                    </a:p>
                    <a:p>
                      <a:pPr algn="ctr"/>
                      <a:endParaRPr lang="gl-ES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b="1" noProof="0" dirty="0" smtClean="0"/>
                        <a:t>Bloque de asignaturas de libre configuración autonómica e</a:t>
                      </a:r>
                      <a:r>
                        <a:rPr lang="gl-ES" b="1" baseline="0" noProof="0" dirty="0" smtClean="0"/>
                        <a:t> de centro (2)</a:t>
                      </a:r>
                      <a:endParaRPr lang="gl-ES" b="1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07145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Bioloxía e Xeoloxía</a:t>
                      </a:r>
                      <a:r>
                        <a:rPr lang="gl-ES" b="1" baseline="0" noProof="0" dirty="0" smtClean="0"/>
                        <a:t> (4h)</a:t>
                      </a:r>
                      <a:endParaRPr lang="gl-ES" b="1" noProof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Xeografía e Historia</a:t>
                      </a:r>
                      <a:r>
                        <a:rPr lang="gl-ES" b="1" baseline="0" noProof="0" dirty="0" smtClean="0"/>
                        <a:t> (3h)</a:t>
                      </a:r>
                      <a:endParaRPr lang="gl-ES" b="1" noProof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L. Castelá e Literatura (4h)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Matemáticas</a:t>
                      </a:r>
                      <a:r>
                        <a:rPr lang="gl-ES" b="1" baseline="0" noProof="0" dirty="0" smtClean="0"/>
                        <a:t> (5h)</a:t>
                      </a:r>
                      <a:endParaRPr lang="gl-ES" b="1" noProof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b="1" baseline="0" noProof="0" dirty="0" smtClean="0"/>
                        <a:t>1ª Lingua Estranxeira (3h)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endParaRPr lang="gl-ES" baseline="0" noProof="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baseline="0" noProof="0" dirty="0" smtClean="0"/>
                    </a:p>
                    <a:p>
                      <a:pPr>
                        <a:buFont typeface="Arial" pitchFamily="34" charset="0"/>
                        <a:buNone/>
                      </a:pPr>
                      <a:endParaRPr lang="gl-ES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Educación Física</a:t>
                      </a:r>
                      <a:r>
                        <a:rPr lang="gl-ES" b="1" baseline="0" noProof="0" dirty="0" smtClean="0"/>
                        <a:t> (2h)</a:t>
                      </a:r>
                      <a:endParaRPr lang="gl-ES" b="1" noProof="0" dirty="0" smtClean="0"/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Relixión, ou Valores</a:t>
                      </a:r>
                      <a:r>
                        <a:rPr lang="gl-ES" b="1" baseline="0" noProof="0" dirty="0" smtClean="0"/>
                        <a:t> Éticos (1h)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gl-ES" b="1" i="0" u="none" baseline="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+</a:t>
                      </a:r>
                      <a:endParaRPr lang="gl-ES" b="1" i="0" u="none" noProof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342900" indent="-342900" algn="l">
                        <a:buNone/>
                      </a:pPr>
                      <a:endParaRPr lang="gl-ES" noProof="0" dirty="0" smtClean="0"/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b="1" baseline="0" noProof="0" dirty="0" smtClean="0"/>
                        <a:t>E. Plástica, Visual e Audiovisual (2h)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gl-ES" b="1" noProof="0" dirty="0" smtClean="0"/>
                        <a:t>2ª Lingua estranxeira (2h)</a:t>
                      </a:r>
                    </a:p>
                    <a:p>
                      <a:pPr marL="342900" indent="-342900">
                        <a:buNone/>
                      </a:pPr>
                      <a:endParaRPr lang="gl-ES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L. Galega</a:t>
                      </a:r>
                      <a:r>
                        <a:rPr lang="gl-ES" b="1" baseline="0" noProof="0" dirty="0" smtClean="0"/>
                        <a:t> e Literatura(4h)</a:t>
                      </a:r>
                      <a:endParaRPr lang="gl-ES" baseline="0" noProof="0" dirty="0" smtClean="0"/>
                    </a:p>
                    <a:p>
                      <a:pPr marL="342900" indent="-342900">
                        <a:buFont typeface="Arial" pitchFamily="34" charset="0"/>
                        <a:buNone/>
                      </a:pPr>
                      <a:r>
                        <a:rPr lang="gl-ES" sz="1800" baseline="0" dirty="0" smtClean="0"/>
                        <a:t>                          +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sz="1800" b="1" baseline="0" dirty="0" smtClean="0"/>
                        <a:t>Materia libre configuraci</a:t>
                      </a:r>
                      <a:r>
                        <a:rPr lang="gl-ES" sz="1800" b="1" baseline="0" dirty="0" smtClean="0"/>
                        <a:t>ón de centro</a:t>
                      </a:r>
                      <a:r>
                        <a:rPr lang="gl-ES" sz="1800" b="1" baseline="0" dirty="0" smtClean="0"/>
                        <a:t> </a:t>
                      </a:r>
                      <a:r>
                        <a:rPr lang="gl-ES" sz="1800" b="1" baseline="0" dirty="0" smtClean="0"/>
                        <a:t>(1)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baseline="0" noProof="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gl-ES" sz="3200" b="1" i="1" dirty="0" smtClean="0">
                <a:solidFill>
                  <a:schemeClr val="accent2">
                    <a:lumMod val="75000"/>
                  </a:schemeClr>
                </a:solidFill>
              </a:rPr>
              <a:t>Organización do 1º ciclo de E.S.O.</a:t>
            </a:r>
            <a:endParaRPr lang="gl-ES" sz="3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981075"/>
            <a:ext cx="8229600" cy="5876925"/>
          </a:xfrm>
        </p:spPr>
        <p:txBody>
          <a:bodyPr>
            <a:normAutofit/>
          </a:bodyPr>
          <a:lstStyle/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b="1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193794"/>
              </p:ext>
            </p:extLst>
          </p:nvPr>
        </p:nvGraphicFramePr>
        <p:xfrm>
          <a:off x="0" y="1000125"/>
          <a:ext cx="9036249" cy="56374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00298"/>
                <a:gridCol w="3523868"/>
                <a:gridCol w="3012083"/>
              </a:tblGrid>
              <a:tr h="345225">
                <a:tc gridSpan="3">
                  <a:txBody>
                    <a:bodyPr/>
                    <a:lstStyle/>
                    <a:p>
                      <a:pPr algn="ctr"/>
                      <a:r>
                        <a:rPr lang="gl-ES" b="1" dirty="0" smtClean="0">
                          <a:solidFill>
                            <a:schemeClr val="bg1"/>
                          </a:solidFill>
                        </a:rPr>
                        <a:t>Materias de 2º curso</a:t>
                      </a:r>
                      <a:endParaRPr lang="gl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760158">
                <a:tc>
                  <a:txBody>
                    <a:bodyPr/>
                    <a:lstStyle/>
                    <a:p>
                      <a:pPr algn="ctr"/>
                      <a:r>
                        <a:rPr lang="gl-ES" b="1" noProof="0" dirty="0" smtClean="0"/>
                        <a:t>Bloque de </a:t>
                      </a:r>
                      <a:r>
                        <a:rPr lang="gl-ES" b="1" noProof="0" dirty="0" err="1" smtClean="0"/>
                        <a:t>asignaturas</a:t>
                      </a:r>
                      <a:r>
                        <a:rPr lang="gl-ES" b="1" noProof="0" dirty="0" smtClean="0"/>
                        <a:t> </a:t>
                      </a:r>
                      <a:r>
                        <a:rPr lang="gl-ES" b="1" noProof="0" dirty="0" err="1" smtClean="0"/>
                        <a:t>troncais</a:t>
                      </a:r>
                      <a:r>
                        <a:rPr lang="gl-ES" b="1" noProof="0" dirty="0" smtClean="0"/>
                        <a:t> (5)</a:t>
                      </a:r>
                      <a:endParaRPr lang="gl-ES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b="1" noProof="0" dirty="0" smtClean="0"/>
                        <a:t>Bloque de asignaturas específicas</a:t>
                      </a:r>
                    </a:p>
                    <a:p>
                      <a:pPr algn="ctr"/>
                      <a:r>
                        <a:rPr lang="gl-ES" b="1" noProof="0" dirty="0" smtClean="0">
                          <a:solidFill>
                            <a:srgbClr val="000000"/>
                          </a:solidFill>
                        </a:rPr>
                        <a:t>(5)</a:t>
                      </a:r>
                      <a:endParaRPr lang="gl-ES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b="1" noProof="0" dirty="0" smtClean="0"/>
                        <a:t>Bloque de asignaturas de libre configuración autonómica e de centro (2)</a:t>
                      </a:r>
                      <a:endParaRPr lang="gl-ES" b="1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35732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Física e Química</a:t>
                      </a:r>
                      <a:r>
                        <a:rPr lang="gl-ES" b="1" baseline="0" noProof="0" dirty="0" smtClean="0"/>
                        <a:t> (3h)</a:t>
                      </a:r>
                      <a:endParaRPr lang="gl-ES" b="1" noProof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Xeografía e Historia (3h)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L. Castelá e Literatura (3h)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Matemáticas</a:t>
                      </a:r>
                      <a:r>
                        <a:rPr lang="gl-ES" b="1" baseline="0" noProof="0" dirty="0" smtClean="0"/>
                        <a:t> (5h)</a:t>
                      </a:r>
                      <a:endParaRPr lang="gl-ES" b="1" noProof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b="1" baseline="0" noProof="0" dirty="0" smtClean="0"/>
                        <a:t>1ª Lingua Estranxeira (3h)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gl-ES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Educación Física</a:t>
                      </a:r>
                      <a:r>
                        <a:rPr lang="gl-ES" b="1" baseline="0" noProof="0" dirty="0" smtClean="0"/>
                        <a:t> (2h)</a:t>
                      </a:r>
                      <a:endParaRPr lang="gl-ES" b="1" noProof="0" dirty="0" smtClean="0"/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Relixión, ou Valores</a:t>
                      </a:r>
                      <a:r>
                        <a:rPr lang="gl-ES" b="1" baseline="0" noProof="0" dirty="0" smtClean="0"/>
                        <a:t> Éticos (1h)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gl-ES" b="1" baseline="0" noProof="0" dirty="0" smtClean="0"/>
                        <a:t>+</a:t>
                      </a:r>
                      <a:endParaRPr lang="gl-ES" b="1" noProof="0" dirty="0" smtClean="0"/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Música</a:t>
                      </a:r>
                      <a:r>
                        <a:rPr lang="gl-ES" b="1" baseline="0" noProof="0" dirty="0" smtClean="0"/>
                        <a:t> (2h)</a:t>
                      </a:r>
                      <a:endParaRPr lang="gl-ES" b="1" noProof="0" dirty="0" smtClean="0"/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2ª Lingua estranxeira (2h)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Tecnoloxía</a:t>
                      </a:r>
                      <a:r>
                        <a:rPr lang="gl-ES" b="1" baseline="0" noProof="0" dirty="0" smtClean="0"/>
                        <a:t> (2h)</a:t>
                      </a:r>
                      <a:endParaRPr lang="gl-ES" b="1" noProof="0" dirty="0" smtClean="0"/>
                    </a:p>
                    <a:p>
                      <a:pPr marL="342900" indent="-342900">
                        <a:buNone/>
                      </a:pPr>
                      <a:endParaRPr lang="gl-ES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L. Galega</a:t>
                      </a:r>
                      <a:r>
                        <a:rPr lang="gl-ES" b="1" baseline="0" noProof="0" dirty="0" smtClean="0"/>
                        <a:t> e Literatura (3h)</a:t>
                      </a:r>
                      <a:endParaRPr lang="gl-ES" baseline="0" noProof="0" dirty="0" smtClean="0"/>
                    </a:p>
                    <a:p>
                      <a:pPr marL="342900" indent="-342900">
                        <a:buFont typeface="Arial" pitchFamily="34" charset="0"/>
                        <a:buNone/>
                      </a:pPr>
                      <a:r>
                        <a:rPr lang="gl-ES" baseline="0" noProof="0" dirty="0" smtClean="0"/>
                        <a:t>                             +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sz="1800" baseline="0" dirty="0" smtClean="0"/>
                        <a:t>Materia libre configuraci</a:t>
                      </a:r>
                      <a:r>
                        <a:rPr lang="gl-ES" sz="1800" baseline="0" dirty="0" smtClean="0"/>
                        <a:t>ón de centro</a:t>
                      </a:r>
                      <a:r>
                        <a:rPr lang="gl-ES" sz="1800" baseline="0" dirty="0" smtClean="0"/>
                        <a:t> </a:t>
                      </a:r>
                      <a:r>
                        <a:rPr lang="gl-ES" sz="1800" baseline="0" dirty="0" smtClean="0"/>
                        <a:t>(1h)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baseline="0" noProof="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baseline="0" noProof="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25"/>
          </a:xfrm>
        </p:spPr>
        <p:txBody>
          <a:bodyPr/>
          <a:lstStyle/>
          <a:p>
            <a:pPr eaLnBrk="1" hangingPunct="1"/>
            <a:r>
              <a:rPr lang="gl-ES" sz="3200" b="1" i="1" smtClean="0">
                <a:solidFill>
                  <a:schemeClr val="accent2"/>
                </a:solidFill>
              </a:rPr>
              <a:t>Organización do 1º ciclo de E.S.O.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981075"/>
            <a:ext cx="8229600" cy="5876925"/>
          </a:xfrm>
        </p:spPr>
        <p:txBody>
          <a:bodyPr>
            <a:normAutofit/>
          </a:bodyPr>
          <a:lstStyle/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b="1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484279"/>
              </p:ext>
            </p:extLst>
          </p:nvPr>
        </p:nvGraphicFramePr>
        <p:xfrm>
          <a:off x="0" y="1017588"/>
          <a:ext cx="9036249" cy="66634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43174"/>
                <a:gridCol w="3380992"/>
                <a:gridCol w="3012083"/>
              </a:tblGrid>
              <a:tr h="445504">
                <a:tc gridSpan="3">
                  <a:txBody>
                    <a:bodyPr/>
                    <a:lstStyle/>
                    <a:p>
                      <a:pPr algn="ctr"/>
                      <a:r>
                        <a:rPr lang="gl-ES" b="1" noProof="0" dirty="0" smtClean="0">
                          <a:solidFill>
                            <a:schemeClr val="bg1"/>
                          </a:solidFill>
                        </a:rPr>
                        <a:t>Materias de 3º curso</a:t>
                      </a:r>
                      <a:endParaRPr lang="gl-ES" b="1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615695">
                <a:tc>
                  <a:txBody>
                    <a:bodyPr/>
                    <a:lstStyle/>
                    <a:p>
                      <a:pPr algn="ctr"/>
                      <a:r>
                        <a:rPr lang="gl-ES" b="1" noProof="0" dirty="0" smtClean="0"/>
                        <a:t>Bloque de </a:t>
                      </a:r>
                      <a:r>
                        <a:rPr lang="gl-ES" b="1" noProof="0" dirty="0" err="1" smtClean="0"/>
                        <a:t>asignaturas</a:t>
                      </a:r>
                      <a:r>
                        <a:rPr lang="gl-ES" b="1" noProof="0" dirty="0" smtClean="0"/>
                        <a:t> </a:t>
                      </a:r>
                      <a:r>
                        <a:rPr lang="gl-ES" b="1" noProof="0" dirty="0" err="1" smtClean="0"/>
                        <a:t>troncais</a:t>
                      </a:r>
                      <a:r>
                        <a:rPr lang="gl-ES" b="1" noProof="0" dirty="0" smtClean="0"/>
                        <a:t> (6)</a:t>
                      </a:r>
                      <a:endParaRPr lang="gl-ES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b="1" noProof="0" dirty="0" smtClean="0"/>
                        <a:t>Bloque de asignaturas específicas</a:t>
                      </a:r>
                    </a:p>
                    <a:p>
                      <a:pPr algn="ctr"/>
                      <a:r>
                        <a:rPr lang="gl-ES" b="1" noProof="0" dirty="0" smtClean="0">
                          <a:solidFill>
                            <a:srgbClr val="000000"/>
                          </a:solidFill>
                        </a:rPr>
                        <a:t>(6)</a:t>
                      </a:r>
                      <a:endParaRPr lang="gl-ES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b="1" noProof="0" dirty="0" smtClean="0"/>
                        <a:t>Bloque de asignaturas de libre configuración autonómica </a:t>
                      </a:r>
                      <a:endParaRPr lang="gl-ES" b="1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725261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Bioloxía e Xeoloxía</a:t>
                      </a:r>
                      <a:r>
                        <a:rPr lang="gl-ES" b="1" baseline="0" noProof="0" dirty="0" smtClean="0"/>
                        <a:t> (2h)</a:t>
                      </a:r>
                      <a:endParaRPr lang="gl-ES" b="1" noProof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Física e Química</a:t>
                      </a:r>
                      <a:r>
                        <a:rPr lang="gl-ES" b="1" baseline="0" noProof="0" dirty="0" smtClean="0"/>
                        <a:t> (2h)</a:t>
                      </a:r>
                      <a:endParaRPr lang="gl-ES" b="1" noProof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Xeografía e Historia (3h)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L. Castelá e Literatura (3h)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b="1" baseline="0" noProof="0" dirty="0" smtClean="0"/>
                        <a:t>1ª Lingua Estranxeira (3h)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b="1" baseline="0" noProof="0" dirty="0" smtClean="0"/>
                        <a:t>Como materia de opción cursarase (4h): 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gl-ES" b="1" baseline="0" noProof="0" dirty="0" smtClean="0"/>
                        <a:t>-</a:t>
                      </a:r>
                      <a:r>
                        <a:rPr lang="gl-ES" b="1" baseline="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Matemáticas     Orientadas ás Ensinanzas Académicas</a:t>
                      </a:r>
                    </a:p>
                    <a:p>
                      <a:pPr algn="ctr">
                        <a:buFontTx/>
                        <a:buNone/>
                      </a:pPr>
                      <a:r>
                        <a:rPr lang="gl-ES" b="1" baseline="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OU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b="1" baseline="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- Matemáticas Orientadas ás Ensinanzas Aplicadas</a:t>
                      </a:r>
                    </a:p>
                    <a:p>
                      <a:pPr algn="l">
                        <a:buFontTx/>
                        <a:buNone/>
                      </a:pPr>
                      <a:endParaRPr lang="gl-ES" baseline="0" noProof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gl-ES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Educación Física</a:t>
                      </a:r>
                      <a:r>
                        <a:rPr lang="gl-ES" b="1" baseline="0" noProof="0" dirty="0" smtClean="0"/>
                        <a:t> (2h)</a:t>
                      </a:r>
                      <a:endParaRPr lang="gl-ES" b="1" noProof="0" dirty="0" smtClean="0"/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Relixión, ou Valores</a:t>
                      </a:r>
                      <a:r>
                        <a:rPr lang="gl-ES" b="1" baseline="0" noProof="0" dirty="0" smtClean="0"/>
                        <a:t> Éticos (1h)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gl-ES" b="1" baseline="0" noProof="0" dirty="0" smtClean="0"/>
                        <a:t>+</a:t>
                      </a:r>
                      <a:endParaRPr lang="gl-ES" b="1" noProof="0" dirty="0" smtClean="0"/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b="1" baseline="0" noProof="0" dirty="0" smtClean="0"/>
                        <a:t>E. Plástica, Visual e Audiovisual (2h)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Música</a:t>
                      </a:r>
                      <a:r>
                        <a:rPr lang="gl-ES" b="1" baseline="0" noProof="0" dirty="0" smtClean="0"/>
                        <a:t> (2h)</a:t>
                      </a:r>
                      <a:endParaRPr lang="gl-ES" b="1" noProof="0" dirty="0" smtClean="0"/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Tecnoloxía</a:t>
                      </a:r>
                      <a:r>
                        <a:rPr lang="gl-ES" b="1" baseline="0" noProof="0" dirty="0" smtClean="0"/>
                        <a:t> (2h)</a:t>
                      </a:r>
                      <a:endParaRPr lang="gl-ES" b="1" noProof="0" dirty="0" smtClean="0"/>
                    </a:p>
                    <a:p>
                      <a:pPr marL="342900" indent="-342900">
                        <a:buNone/>
                      </a:pPr>
                      <a:r>
                        <a:rPr lang="gl-ES" noProof="0" dirty="0" smtClean="0">
                          <a:solidFill>
                            <a:srgbClr val="000000"/>
                          </a:solidFill>
                        </a:rPr>
                        <a:t>                                +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gl-ES" b="1" noProof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gl-ES" b="1" baseline="0" noProof="0" dirty="0" smtClean="0">
                          <a:solidFill>
                            <a:schemeClr val="tx1"/>
                          </a:solidFill>
                        </a:rPr>
                        <a:t> entre: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noProof="0" dirty="0" smtClean="0">
                          <a:solidFill>
                            <a:schemeClr val="tx1"/>
                          </a:solidFill>
                        </a:rPr>
                        <a:t>Segundo</a:t>
                      </a:r>
                      <a:r>
                        <a:rPr lang="gl-ES" baseline="0" noProof="0" dirty="0" smtClean="0">
                          <a:solidFill>
                            <a:schemeClr val="tx1"/>
                          </a:solidFill>
                        </a:rPr>
                        <a:t> oferta do centro</a:t>
                      </a:r>
                      <a:endParaRPr lang="gl-ES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b="1" noProof="0" dirty="0" smtClean="0"/>
                        <a:t>L.</a:t>
                      </a:r>
                      <a:r>
                        <a:rPr lang="gl-ES" b="1" baseline="0" noProof="0" dirty="0" smtClean="0"/>
                        <a:t> </a:t>
                      </a:r>
                      <a:r>
                        <a:rPr lang="gl-ES" b="1" noProof="0" dirty="0" smtClean="0"/>
                        <a:t>Galega</a:t>
                      </a:r>
                      <a:r>
                        <a:rPr lang="gl-ES" b="1" baseline="0" noProof="0" dirty="0" smtClean="0"/>
                        <a:t> e Literatura (3h)</a:t>
                      </a:r>
                      <a:endParaRPr lang="gl-ES" baseline="0" noProof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gl-ES" baseline="0" noProof="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baseline="0" noProof="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baseline="0" noProof="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gl-ES" sz="3200" b="1" i="1" smtClean="0">
                <a:solidFill>
                  <a:schemeClr val="accent2"/>
                </a:solidFill>
              </a:rPr>
              <a:t>Organización do 4º curso de E.S.O. (2º ciclo)</a:t>
            </a:r>
            <a:endParaRPr lang="gl-ES" sz="3200" b="1" smtClean="0">
              <a:solidFill>
                <a:schemeClr val="accent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gl-ES" sz="2200" dirty="0" smtClean="0"/>
              <a:t>	Os pais, nais ou titores legais ou, no seu caso, os alumnos/as poderán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gl-ES" sz="2200" dirty="0" smtClean="0"/>
              <a:t>	escoller cursar </a:t>
            </a:r>
            <a:r>
              <a:rPr lang="gl-ES" sz="2200" b="1" dirty="0" smtClean="0"/>
              <a:t>4º curso da E.S.O. </a:t>
            </a:r>
            <a:r>
              <a:rPr lang="gl-ES" sz="2200" dirty="0" smtClean="0"/>
              <a:t>por unha das seguintes opcións: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AutoNum type="alphaLcParenR"/>
              <a:defRPr/>
            </a:pPr>
            <a:r>
              <a:rPr lang="gl-ES" sz="2200" b="1" dirty="0" smtClean="0">
                <a:solidFill>
                  <a:schemeClr val="accent2"/>
                </a:solidFill>
              </a:rPr>
              <a:t>Opción de ensinanzas académicas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gl-ES" sz="2200" b="1" dirty="0" smtClean="0">
                <a:solidFill>
                  <a:schemeClr val="accent2"/>
                </a:solidFill>
              </a:rPr>
              <a:t> para a iniciación ao Bacharelato.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AutoNum type="alphaLcParenR"/>
              <a:defRPr/>
            </a:pPr>
            <a:endParaRPr lang="gl-ES" sz="2200" b="1" dirty="0" smtClean="0">
              <a:solidFill>
                <a:schemeClr val="accent2"/>
              </a:solidFill>
            </a:endParaRP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AutoNum type="alphaLcParenR"/>
              <a:defRPr/>
            </a:pPr>
            <a:endParaRPr lang="gl-ES" sz="2200" b="1" dirty="0" smtClean="0">
              <a:solidFill>
                <a:schemeClr val="accent2"/>
              </a:solidFill>
            </a:endParaRP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AutoNum type="alphaLcParenR"/>
              <a:defRPr/>
            </a:pPr>
            <a:endParaRPr lang="gl-ES" sz="2200" b="1" dirty="0" smtClean="0">
              <a:solidFill>
                <a:schemeClr val="accent2"/>
              </a:solidFill>
            </a:endParaRP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AutoNum type="alphaLcParenR"/>
              <a:defRPr/>
            </a:pPr>
            <a:r>
              <a:rPr lang="gl-ES" sz="2200" b="1" dirty="0" smtClean="0">
                <a:solidFill>
                  <a:schemeClr val="accent2"/>
                </a:solidFill>
              </a:rPr>
              <a:t>Opción de ensinanzas aplicadas 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gl-ES" sz="2200" b="1" dirty="0" smtClean="0">
                <a:solidFill>
                  <a:schemeClr val="accent2"/>
                </a:solidFill>
              </a:rPr>
              <a:t>para a iniciación  á F. Profesional.</a:t>
            </a:r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gl-ES" sz="2200" dirty="0" smtClean="0"/>
              <a:t>	</a:t>
            </a:r>
            <a:endParaRPr lang="gl-ES" sz="2200" dirty="0"/>
          </a:p>
        </p:txBody>
      </p:sp>
      <p:pic>
        <p:nvPicPr>
          <p:cNvPr id="13316" name="4 Marcador de contenido" descr="fp.png"/>
          <p:cNvPicPr>
            <a:picLocks noGrp="1" noChangeAspect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215063" y="4429125"/>
            <a:ext cx="1928812" cy="1395413"/>
          </a:xfrm>
        </p:spPr>
      </p:pic>
      <p:pic>
        <p:nvPicPr>
          <p:cNvPr id="13317" name="5 Imagen" descr="bacharelato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13" y="2286000"/>
            <a:ext cx="2286000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38"/>
          </a:xfrm>
        </p:spPr>
        <p:txBody>
          <a:bodyPr/>
          <a:lstStyle/>
          <a:p>
            <a:pPr eaLnBrk="1" hangingPunct="1"/>
            <a:r>
              <a:rPr lang="gl-ES" sz="2400" b="1" i="1" smtClean="0">
                <a:solidFill>
                  <a:schemeClr val="accent2"/>
                </a:solidFill>
              </a:rPr>
              <a:t>4º curso: Opción de ensinanzas académicas.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981075"/>
            <a:ext cx="8229600" cy="5876925"/>
          </a:xfrm>
        </p:spPr>
        <p:txBody>
          <a:bodyPr>
            <a:normAutofit/>
          </a:bodyPr>
          <a:lstStyle/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b="1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117776"/>
              </p:ext>
            </p:extLst>
          </p:nvPr>
        </p:nvGraphicFramePr>
        <p:xfrm>
          <a:off x="0" y="642938"/>
          <a:ext cx="9144000" cy="62941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85533"/>
                <a:gridCol w="4258168"/>
                <a:gridCol w="2500299"/>
              </a:tblGrid>
              <a:tr h="345281">
                <a:tc gridSpan="3">
                  <a:txBody>
                    <a:bodyPr/>
                    <a:lstStyle/>
                    <a:p>
                      <a:pPr algn="ctr"/>
                      <a:r>
                        <a:rPr lang="gl-ES" b="1" dirty="0" smtClean="0">
                          <a:solidFill>
                            <a:schemeClr val="bg1"/>
                          </a:solidFill>
                        </a:rPr>
                        <a:t>Materias</a:t>
                      </a:r>
                      <a:endParaRPr lang="gl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863203">
                <a:tc>
                  <a:txBody>
                    <a:bodyPr/>
                    <a:lstStyle/>
                    <a:p>
                      <a:pPr algn="ctr"/>
                      <a:r>
                        <a:rPr lang="gl-ES" b="1" dirty="0" smtClean="0"/>
                        <a:t>Bloque de </a:t>
                      </a:r>
                      <a:r>
                        <a:rPr lang="gl-ES" b="1" dirty="0" err="1" smtClean="0"/>
                        <a:t>asignaturas</a:t>
                      </a:r>
                      <a:r>
                        <a:rPr lang="gl-ES" b="1" dirty="0" smtClean="0"/>
                        <a:t> t </a:t>
                      </a:r>
                      <a:r>
                        <a:rPr lang="gl-ES" b="1" dirty="0" err="1" smtClean="0"/>
                        <a:t>roncais</a:t>
                      </a:r>
                      <a:r>
                        <a:rPr lang="gl-ES" b="1" dirty="0" smtClean="0"/>
                        <a:t> (4 xerais +2 específicas)</a:t>
                      </a:r>
                      <a:endParaRPr lang="gl-E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b="1" dirty="0" smtClean="0"/>
                        <a:t>Bloque de </a:t>
                      </a:r>
                      <a:r>
                        <a:rPr lang="gl-ES" b="1" dirty="0" err="1" smtClean="0"/>
                        <a:t>asignaturas</a:t>
                      </a:r>
                      <a:r>
                        <a:rPr lang="gl-ES" b="1" dirty="0" smtClean="0"/>
                        <a:t> específicas </a:t>
                      </a:r>
                      <a:r>
                        <a:rPr lang="gl-ES" b="1" baseline="0" dirty="0" smtClean="0"/>
                        <a:t> (2 +2 )</a:t>
                      </a:r>
                      <a:endParaRPr lang="gl-ES" b="1" dirty="0" smtClean="0"/>
                    </a:p>
                    <a:p>
                      <a:pPr algn="ctr"/>
                      <a:endParaRPr lang="gl-E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b="1" dirty="0" smtClean="0"/>
                        <a:t>Bloque de asignaturas de libre configuración autonómica</a:t>
                      </a:r>
                      <a:endParaRPr lang="gl-ES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00657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700" b="1" dirty="0" smtClean="0"/>
                        <a:t>Xeografía e Historia (3h)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700" b="1" dirty="0" smtClean="0"/>
                        <a:t>L. Castelá e Literatura (3h)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700" b="1" baseline="0" dirty="0" smtClean="0"/>
                        <a:t>Matemáticas Orientadas ás Ensinanzas Académicas (4h)</a:t>
                      </a:r>
                      <a:endParaRPr lang="gl-ES" sz="1700" b="1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700" b="1" baseline="0" dirty="0" smtClean="0"/>
                        <a:t>1ª Lingua Estranxeira (3h)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gl-ES" sz="1700" b="1" baseline="0" dirty="0" smtClean="0"/>
                        <a:t>+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gl-ES" sz="1700" b="1" baseline="0" dirty="0" smtClean="0"/>
                        <a:t>2 materias (3h) </a:t>
                      </a:r>
                      <a:r>
                        <a:rPr lang="gl-ES" sz="1700" baseline="0" dirty="0" smtClean="0"/>
                        <a:t>de entre as seguintes:</a:t>
                      </a:r>
                    </a:p>
                    <a:p>
                      <a:pPr marL="342900" indent="-342900" algn="l">
                        <a:buFont typeface="Arial" pitchFamily="34" charset="0"/>
                        <a:buAutoNum type="arabicPeriod"/>
                      </a:pPr>
                      <a:r>
                        <a:rPr lang="gl-ES" sz="1700" b="1" baseline="0" dirty="0" smtClean="0"/>
                        <a:t>Bioloxía e Xeoloxía</a:t>
                      </a:r>
                    </a:p>
                    <a:p>
                      <a:pPr marL="342900" indent="-342900" algn="l">
                        <a:buFont typeface="Arial" pitchFamily="34" charset="0"/>
                        <a:buAutoNum type="arabicPeriod"/>
                      </a:pPr>
                      <a:r>
                        <a:rPr lang="gl-ES" sz="1700" b="1" baseline="0" dirty="0" smtClean="0"/>
                        <a:t>Economía</a:t>
                      </a:r>
                    </a:p>
                    <a:p>
                      <a:pPr marL="342900" indent="-342900" algn="l">
                        <a:buFont typeface="Arial" pitchFamily="34" charset="0"/>
                        <a:buAutoNum type="arabicPeriod"/>
                      </a:pPr>
                      <a:r>
                        <a:rPr lang="gl-ES" sz="1700" b="1" baseline="0" dirty="0" smtClean="0"/>
                        <a:t>Física e Química</a:t>
                      </a:r>
                    </a:p>
                    <a:p>
                      <a:pPr marL="342900" indent="-342900" algn="l">
                        <a:buFont typeface="Arial" pitchFamily="34" charset="0"/>
                        <a:buAutoNum type="arabicPeriod"/>
                      </a:pPr>
                      <a:r>
                        <a:rPr lang="gl-ES" sz="1700" b="1" baseline="0" dirty="0" smtClean="0"/>
                        <a:t>Latín</a:t>
                      </a:r>
                    </a:p>
                    <a:p>
                      <a:pPr algn="l">
                        <a:buFontTx/>
                        <a:buNone/>
                      </a:pPr>
                      <a:endParaRPr lang="gl-ES" sz="1700" baseline="0" dirty="0" smtClean="0"/>
                    </a:p>
                    <a:p>
                      <a:pPr>
                        <a:buFont typeface="Arial" pitchFamily="34" charset="0"/>
                        <a:buNone/>
                      </a:pPr>
                      <a:endParaRPr lang="gl-ES" sz="170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sz="1700" b="1" dirty="0" smtClean="0"/>
                        <a:t>Educación Física</a:t>
                      </a:r>
                      <a:r>
                        <a:rPr lang="gl-ES" sz="1700" b="1" baseline="0" dirty="0" smtClean="0"/>
                        <a:t> (2h)</a:t>
                      </a:r>
                      <a:endParaRPr lang="gl-ES" sz="1700" b="1" dirty="0" smtClean="0"/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sz="1700" b="1" dirty="0" smtClean="0"/>
                        <a:t>Relixión, ou Valores</a:t>
                      </a:r>
                      <a:r>
                        <a:rPr lang="gl-ES" sz="1700" b="1" baseline="0" dirty="0" smtClean="0"/>
                        <a:t> Éticos (1h)</a:t>
                      </a:r>
                      <a:endParaRPr lang="gl-ES" sz="1700" baseline="0" dirty="0" smtClean="0"/>
                    </a:p>
                    <a:p>
                      <a:pPr marL="342900" indent="-342900" algn="ctr">
                        <a:buNone/>
                      </a:pPr>
                      <a:r>
                        <a:rPr lang="gl-ES" sz="1700" b="1" baseline="0" dirty="0" smtClean="0"/>
                        <a:t>+</a:t>
                      </a:r>
                      <a:endParaRPr lang="gl-ES" sz="1700" b="1" dirty="0" smtClean="0"/>
                    </a:p>
                    <a:p>
                      <a:pPr marL="342900" indent="-342900" algn="l">
                        <a:buNone/>
                      </a:pPr>
                      <a:r>
                        <a:rPr lang="gl-ES" sz="1700" b="1" dirty="0" smtClean="0"/>
                        <a:t>2</a:t>
                      </a:r>
                      <a:r>
                        <a:rPr lang="gl-ES" sz="1700" b="1" baseline="0" dirty="0" smtClean="0"/>
                        <a:t> materias</a:t>
                      </a:r>
                      <a:r>
                        <a:rPr lang="gl-ES" sz="1700" b="1" dirty="0" smtClean="0"/>
                        <a:t> </a:t>
                      </a:r>
                      <a:r>
                        <a:rPr lang="gl-ES" sz="1700" b="1" dirty="0" smtClean="0"/>
                        <a:t>(</a:t>
                      </a:r>
                      <a:r>
                        <a:rPr lang="gl-ES" sz="1700" b="1" dirty="0" smtClean="0"/>
                        <a:t>3h</a:t>
                      </a:r>
                      <a:r>
                        <a:rPr lang="gl-ES" sz="1700" b="1" dirty="0" smtClean="0"/>
                        <a:t>)</a:t>
                      </a:r>
                      <a:r>
                        <a:rPr lang="gl-ES" sz="1700" b="1" baseline="0" dirty="0" smtClean="0"/>
                        <a:t> segundo oferta do centro:</a:t>
                      </a:r>
                      <a:endParaRPr lang="gl-ES" sz="1700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700" baseline="0" dirty="0" smtClean="0"/>
                        <a:t>Artes Escénicas e Danza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700" baseline="0" dirty="0" smtClean="0"/>
                        <a:t>Cultura Científica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700" b="1" baseline="0" dirty="0" smtClean="0"/>
                        <a:t>Cultura Clásica (se non se cursou en 3º)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700" b="1" baseline="0" dirty="0" smtClean="0"/>
                        <a:t>E. Plástica, Visual e Audiovisual.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700" baseline="0" dirty="0" smtClean="0"/>
                        <a:t>Filosofía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700" b="1" dirty="0" smtClean="0"/>
                        <a:t>Música.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700" b="1" dirty="0" smtClean="0"/>
                        <a:t>2ª</a:t>
                      </a:r>
                      <a:r>
                        <a:rPr lang="gl-ES" sz="1700" b="1" baseline="0" dirty="0" smtClean="0"/>
                        <a:t> Lingua estranxeira</a:t>
                      </a:r>
                      <a:endParaRPr lang="gl-ES" sz="1700" b="1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700" b="1" dirty="0" smtClean="0"/>
                        <a:t>Tecnoloxías</a:t>
                      </a:r>
                      <a:r>
                        <a:rPr lang="gl-ES" sz="1700" b="1" baseline="0" dirty="0" smtClean="0"/>
                        <a:t> da Información e a Comunicación</a:t>
                      </a:r>
                      <a:endParaRPr lang="gl-ES" sz="1700" b="1" dirty="0" smtClean="0"/>
                    </a:p>
                    <a:p>
                      <a:pPr marL="342900" indent="-342900">
                        <a:buNone/>
                      </a:pPr>
                      <a:r>
                        <a:rPr lang="gl-ES" sz="1700" dirty="0" smtClean="0"/>
                        <a:t>9. Unha materia do bloque de asignaturas troncais NON cursada.</a:t>
                      </a:r>
                    </a:p>
                    <a:p>
                      <a:pPr marL="342900" indent="-342900">
                        <a:buNone/>
                      </a:pPr>
                      <a:endParaRPr lang="gl-ES" sz="170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sz="1700" b="1" dirty="0" smtClean="0"/>
                        <a:t>L. Galega</a:t>
                      </a:r>
                      <a:r>
                        <a:rPr lang="gl-ES" sz="1700" b="1" baseline="0" dirty="0" smtClean="0"/>
                        <a:t> e Literatura (3h)</a:t>
                      </a:r>
                      <a:endParaRPr lang="gl-ES" sz="1700" baseline="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sz="1700" baseline="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sz="17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38"/>
          </a:xfrm>
        </p:spPr>
        <p:txBody>
          <a:bodyPr/>
          <a:lstStyle/>
          <a:p>
            <a:pPr eaLnBrk="1" hangingPunct="1"/>
            <a:r>
              <a:rPr lang="gl-ES" sz="2400" b="1" i="1" smtClean="0">
                <a:solidFill>
                  <a:schemeClr val="accent2"/>
                </a:solidFill>
              </a:rPr>
              <a:t>4º curso: Opción de ensinanzas aplicadas.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981075"/>
            <a:ext cx="8229600" cy="5876925"/>
          </a:xfrm>
        </p:spPr>
        <p:txBody>
          <a:bodyPr>
            <a:normAutofit/>
          </a:bodyPr>
          <a:lstStyle/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b="1" dirty="0" smtClean="0"/>
          </a:p>
          <a:p>
            <a:pPr marL="457200" indent="-4572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gl-ES" sz="22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916499"/>
              </p:ext>
            </p:extLst>
          </p:nvPr>
        </p:nvGraphicFramePr>
        <p:xfrm>
          <a:off x="0" y="642938"/>
          <a:ext cx="9144000" cy="70713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85533"/>
                <a:gridCol w="4258168"/>
                <a:gridCol w="2500299"/>
              </a:tblGrid>
              <a:tr h="346131">
                <a:tc gridSpan="3">
                  <a:txBody>
                    <a:bodyPr/>
                    <a:lstStyle/>
                    <a:p>
                      <a:pPr algn="ctr"/>
                      <a:r>
                        <a:rPr lang="gl-ES" b="1" dirty="0" smtClean="0">
                          <a:solidFill>
                            <a:schemeClr val="bg1"/>
                          </a:solidFill>
                        </a:rPr>
                        <a:t>Materias</a:t>
                      </a:r>
                      <a:endParaRPr lang="gl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865326">
                <a:tc>
                  <a:txBody>
                    <a:bodyPr/>
                    <a:lstStyle/>
                    <a:p>
                      <a:pPr algn="ctr"/>
                      <a:r>
                        <a:rPr lang="gl-ES" b="1" noProof="0" dirty="0" smtClean="0"/>
                        <a:t>Bloque de </a:t>
                      </a:r>
                      <a:r>
                        <a:rPr lang="gl-ES" b="1" noProof="0" dirty="0" err="1" smtClean="0"/>
                        <a:t>asignaturas</a:t>
                      </a:r>
                      <a:r>
                        <a:rPr lang="gl-ES" b="1" noProof="0" dirty="0" smtClean="0"/>
                        <a:t> </a:t>
                      </a:r>
                      <a:r>
                        <a:rPr lang="gl-ES" b="1" noProof="0" dirty="0" err="1" smtClean="0"/>
                        <a:t>troncais</a:t>
                      </a:r>
                      <a:r>
                        <a:rPr lang="gl-ES" b="1" noProof="0" dirty="0" smtClean="0"/>
                        <a:t> (4 xerais +2 específicas)</a:t>
                      </a:r>
                      <a:r>
                        <a:rPr lang="gl-ES" b="1" baseline="0" noProof="0" dirty="0" smtClean="0"/>
                        <a:t> </a:t>
                      </a:r>
                      <a:endParaRPr lang="gl-ES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b="1" noProof="0" dirty="0" smtClean="0"/>
                        <a:t>Bloque de </a:t>
                      </a:r>
                      <a:r>
                        <a:rPr lang="gl-ES" b="1" noProof="0" dirty="0" err="1" smtClean="0"/>
                        <a:t>asignaturas</a:t>
                      </a:r>
                      <a:r>
                        <a:rPr lang="gl-ES" b="1" noProof="0" dirty="0" smtClean="0"/>
                        <a:t> específicas (2+2)</a:t>
                      </a:r>
                    </a:p>
                    <a:p>
                      <a:pPr algn="ctr"/>
                      <a:endParaRPr lang="gl-ES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b="1" noProof="0" dirty="0" smtClean="0"/>
                        <a:t>Bloque de asignaturas de libre configuración autonómica (1)</a:t>
                      </a:r>
                      <a:endParaRPr lang="gl-ES" b="1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003605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700" b="1" noProof="0" dirty="0" smtClean="0"/>
                        <a:t>Xeografía e Historia (3h)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700" b="1" noProof="0" dirty="0" smtClean="0"/>
                        <a:t>L. Castelá e Literatura (3h)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700" b="1" baseline="0" noProof="0" dirty="0" smtClean="0"/>
                        <a:t>Matemáticas Orientadas ás Ensinanzas Aplicadas (4h)</a:t>
                      </a:r>
                      <a:endParaRPr lang="gl-ES" sz="1700" b="1" noProof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700" b="1" baseline="0" noProof="0" dirty="0" smtClean="0"/>
                        <a:t>1ª Lingua Estranxeira (3h)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gl-ES" sz="1700" b="1" baseline="0" noProof="0" dirty="0" smtClean="0"/>
                        <a:t>+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gl-ES" sz="1700" b="1" baseline="0" noProof="0" dirty="0" smtClean="0"/>
                        <a:t>2 materias (3h) </a:t>
                      </a:r>
                      <a:r>
                        <a:rPr lang="gl-ES" sz="1700" baseline="0" noProof="0" dirty="0" smtClean="0"/>
                        <a:t>de entre as seguintes:</a:t>
                      </a:r>
                    </a:p>
                    <a:p>
                      <a:pPr marL="342900" indent="-342900" algn="l">
                        <a:buFont typeface="Arial" pitchFamily="34" charset="0"/>
                        <a:buAutoNum type="arabicPeriod"/>
                      </a:pPr>
                      <a:r>
                        <a:rPr lang="gl-ES" sz="1700" b="1" baseline="0" noProof="0" dirty="0" smtClean="0"/>
                        <a:t>Ciencias Aplicadas á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700" b="1" baseline="0" noProof="0" dirty="0" smtClean="0"/>
                        <a:t> Actividade Profesional.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700" b="1" baseline="0" noProof="0" dirty="0" smtClean="0"/>
                        <a:t>2. Iniciación á Actividade Emprendedora e Empresarial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700" b="1" baseline="0" noProof="0" dirty="0" smtClean="0"/>
                        <a:t>3. Tecnoloxía </a:t>
                      </a:r>
                    </a:p>
                    <a:p>
                      <a:pPr algn="l">
                        <a:buFontTx/>
                        <a:buNone/>
                      </a:pPr>
                      <a:endParaRPr lang="gl-ES" sz="1700" baseline="0" noProof="0" dirty="0" smtClean="0"/>
                    </a:p>
                    <a:p>
                      <a:pPr>
                        <a:buFont typeface="Arial" pitchFamily="34" charset="0"/>
                        <a:buNone/>
                      </a:pPr>
                      <a:endParaRPr lang="gl-ES" sz="1700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sz="1700" b="1" noProof="0" dirty="0" smtClean="0"/>
                        <a:t>Educación Física</a:t>
                      </a:r>
                      <a:r>
                        <a:rPr lang="gl-ES" sz="1700" b="1" baseline="0" noProof="0" dirty="0" smtClean="0"/>
                        <a:t> (2h)</a:t>
                      </a:r>
                      <a:endParaRPr lang="gl-ES" sz="1700" b="1" noProof="0" dirty="0" smtClean="0"/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sz="1700" b="1" noProof="0" dirty="0" smtClean="0"/>
                        <a:t>Relixión, ou Valores</a:t>
                      </a:r>
                      <a:r>
                        <a:rPr lang="gl-ES" sz="1700" b="1" baseline="0" noProof="0" dirty="0" smtClean="0"/>
                        <a:t> Éticos (1h)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gl-ES" sz="1700" b="1" baseline="0" noProof="0" dirty="0" smtClean="0"/>
                        <a:t>+</a:t>
                      </a:r>
                      <a:endParaRPr lang="gl-ES" sz="1700" b="1" noProof="0" dirty="0" smtClean="0"/>
                    </a:p>
                    <a:p>
                      <a:pPr marL="342900" indent="-342900" algn="l">
                        <a:buNone/>
                      </a:pPr>
                      <a:r>
                        <a:rPr lang="gl-ES" sz="1700" b="1" noProof="0" dirty="0" smtClean="0"/>
                        <a:t>2</a:t>
                      </a:r>
                      <a:r>
                        <a:rPr lang="gl-ES" sz="1700" b="1" baseline="0" noProof="0" dirty="0" smtClean="0"/>
                        <a:t> materias (3h)</a:t>
                      </a:r>
                      <a:r>
                        <a:rPr lang="gl-ES" sz="1700" b="1" noProof="0" dirty="0" smtClean="0"/>
                        <a:t> </a:t>
                      </a:r>
                      <a:r>
                        <a:rPr lang="gl-ES" sz="1700" b="1" noProof="0" dirty="0" smtClean="0"/>
                        <a:t>segundo</a:t>
                      </a:r>
                      <a:r>
                        <a:rPr lang="gl-ES" sz="1700" b="1" baseline="0" noProof="0" dirty="0" smtClean="0"/>
                        <a:t> oferta do centro</a:t>
                      </a:r>
                      <a:endParaRPr lang="gl-ES" sz="1700" b="1" noProof="0" dirty="0" smtClean="0"/>
                    </a:p>
                    <a:p>
                      <a:pPr marL="342900" indent="-342900">
                        <a:buNone/>
                      </a:pPr>
                      <a:endParaRPr lang="gl-ES" sz="1700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gl-ES" sz="1700" b="1" noProof="0" dirty="0" smtClean="0"/>
                        <a:t>L. Galega</a:t>
                      </a:r>
                      <a:r>
                        <a:rPr lang="gl-ES" sz="1700" b="1" baseline="0" noProof="0" dirty="0" smtClean="0"/>
                        <a:t> e Literatura (3h)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sz="1700" baseline="0" noProof="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sz="1700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5042</TotalTime>
  <Words>1467</Words>
  <Application>Microsoft Macintosh PowerPoint</Application>
  <PresentationFormat>Presentación en pantalla (4:3)</PresentationFormat>
  <Paragraphs>247</Paragraphs>
  <Slides>17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Equidad</vt:lpstr>
      <vt:lpstr>                            E.S.O    .</vt:lpstr>
      <vt:lpstr>Organización ESO</vt:lpstr>
      <vt:lpstr>En 3º ESO decídese o itinerario: </vt:lpstr>
      <vt:lpstr>Organización do 1º ciclo de E.S.O.</vt:lpstr>
      <vt:lpstr>Organización do 1º ciclo de E.S.O.</vt:lpstr>
      <vt:lpstr>Organización do 1º ciclo de E.S.O.</vt:lpstr>
      <vt:lpstr>Organización do 4º curso de E.S.O. (2º ciclo)</vt:lpstr>
      <vt:lpstr>4º curso: Opción de ensinanzas académicas.</vt:lpstr>
      <vt:lpstr>4º curso: Opción de ensinanzas aplicadas.</vt:lpstr>
      <vt:lpstr>Avaliación e promoción</vt:lpstr>
      <vt:lpstr>Excepcións</vt:lpstr>
      <vt:lpstr>Repeticións</vt:lpstr>
      <vt:lpstr>Consello Orientador </vt:lpstr>
      <vt:lpstr>Accesos co título da ESO</vt:lpstr>
      <vt:lpstr>Título de Graduado en Educación Secundaria Obrigatoria</vt:lpstr>
      <vt:lpstr>Outras opcións se non acado o título da ESO</vt:lpstr>
      <vt:lpstr>Proposta de acceso á F. Profesional Básica</vt:lpstr>
    </vt:vector>
  </TitlesOfParts>
  <Company>Dark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FORMACIÓN PROFESIONAL</dc:title>
  <dc:creator>xose antonio</dc:creator>
  <cp:lastModifiedBy>Carmina Pastrana Cruz</cp:lastModifiedBy>
  <cp:revision>552</cp:revision>
  <dcterms:created xsi:type="dcterms:W3CDTF">2008-11-24T23:00:22Z</dcterms:created>
  <dcterms:modified xsi:type="dcterms:W3CDTF">2020-04-16T12:03:52Z</dcterms:modified>
</cp:coreProperties>
</file>